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88" r:id="rId3"/>
    <p:sldId id="257" r:id="rId4"/>
    <p:sldId id="268" r:id="rId5"/>
    <p:sldId id="266" r:id="rId6"/>
    <p:sldId id="270" r:id="rId7"/>
    <p:sldId id="271" r:id="rId8"/>
    <p:sldId id="273" r:id="rId9"/>
    <p:sldId id="274" r:id="rId10"/>
    <p:sldId id="275" r:id="rId11"/>
    <p:sldId id="277" r:id="rId12"/>
    <p:sldId id="279" r:id="rId13"/>
    <p:sldId id="282" r:id="rId14"/>
    <p:sldId id="283" r:id="rId15"/>
    <p:sldId id="284" r:id="rId16"/>
    <p:sldId id="281" r:id="rId17"/>
    <p:sldId id="285" r:id="rId18"/>
    <p:sldId id="286" r:id="rId19"/>
    <p:sldId id="290" r:id="rId20"/>
    <p:sldId id="291" r:id="rId21"/>
    <p:sldId id="292" r:id="rId22"/>
    <p:sldId id="269" r:id="rId23"/>
    <p:sldId id="293" r:id="rId24"/>
    <p:sldId id="272" r:id="rId25"/>
    <p:sldId id="276" r:id="rId26"/>
    <p:sldId id="287" r:id="rId27"/>
    <p:sldId id="289"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EEE"/>
    <a:srgbClr val="002548"/>
    <a:srgbClr val="003E74"/>
    <a:srgbClr val="D4EFFC"/>
    <a:srgbClr val="9D9D9D"/>
    <a:srgbClr val="008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1"/>
    <p:restoredTop sz="85336"/>
  </p:normalViewPr>
  <p:slideViewPr>
    <p:cSldViewPr snapToGrid="0" snapToObjects="1">
      <p:cViewPr>
        <p:scale>
          <a:sx n="111" d="100"/>
          <a:sy n="111" d="100"/>
        </p:scale>
        <p:origin x="592" y="27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B0EE2D-335A-3546-9D75-E17F32E16FE9}" type="datetime3">
              <a:rPr lang="en-GB" smtClean="0">
                <a:solidFill>
                  <a:srgbClr val="003E74"/>
                </a:solidFill>
              </a:rPr>
              <a:t>5 May, 2022</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8D35C32B-10D1-1447-A35B-280119DE9D12}" type="datetime3">
              <a:rPr lang="en-GB" smtClean="0"/>
              <a:pPr/>
              <a:t>5 May, 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sldNum="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5 May, 2022</a:t>
            </a:fld>
            <a:endParaRPr lang="en-US" dirty="0"/>
          </a:p>
        </p:txBody>
      </p:sp>
    </p:spTree>
    <p:extLst>
      <p:ext uri="{BB962C8B-B14F-4D97-AF65-F5344CB8AC3E}">
        <p14:creationId xmlns:p14="http://schemas.microsoft.com/office/powerpoint/2010/main" val="2526407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ES" dirty="0"/>
              <a:t>Network splits so we expect the dimensions to change</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287163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These plots are for both seasons (2015 and 2016) combined. </a:t>
            </a:r>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103021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plot the variation of the edge similarity (J Se ) on a week-by-week comparison, throughout both sea- sons. As expected, all the diagonals have a value of </a:t>
            </a:r>
            <a:r>
              <a:rPr lang="en-US" sz="1200" kern="1200" dirty="0" err="1">
                <a:solidFill>
                  <a:schemeClr val="tx1"/>
                </a:solidFill>
                <a:effectLst/>
                <a:latin typeface="+mn-lt"/>
                <a:ea typeface="+mn-ea"/>
                <a:cs typeface="+mn-cs"/>
              </a:rPr>
              <a:t>JSe</a:t>
            </a:r>
            <a:r>
              <a:rPr lang="en-US" sz="1200" kern="1200" dirty="0">
                <a:solidFill>
                  <a:schemeClr val="tx1"/>
                </a:solidFill>
                <a:effectLst/>
                <a:latin typeface="+mn-lt"/>
                <a:ea typeface="+mn-ea"/>
                <a:cs typeface="+mn-cs"/>
              </a:rPr>
              <a:t> = 1. </a:t>
            </a:r>
            <a:endParaRPr lang="en-US" dirty="0"/>
          </a:p>
          <a:p>
            <a:endParaRPr lang="en-E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Additionally, the elements closest to the diagonal have the largest </a:t>
            </a:r>
            <a:r>
              <a:rPr lang="en-US" sz="1200" kern="1200" dirty="0" err="1">
                <a:solidFill>
                  <a:schemeClr val="tx1"/>
                </a:solidFill>
                <a:effectLst/>
                <a:latin typeface="+mn-lt"/>
                <a:ea typeface="+mn-ea"/>
                <a:cs typeface="+mn-cs"/>
              </a:rPr>
              <a:t>JSe</a:t>
            </a:r>
            <a:r>
              <a:rPr lang="en-US" sz="1200" kern="1200" dirty="0">
                <a:solidFill>
                  <a:schemeClr val="tx1"/>
                </a:solidFill>
                <a:effectLst/>
                <a:latin typeface="+mn-lt"/>
                <a:ea typeface="+mn-ea"/>
                <a:cs typeface="+mn-cs"/>
              </a:rPr>
              <a:t> values. This could justify our reasoning to think that bird friendships are maintained for more than a week, and vary after a certain number of weeks. To quantify this repetition of the friendships of our Network between weeks, we find the distance of the maximum value in each row, from the diagonal. The mean and standard deviation of this value is calculated to be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r = 2.22 and </a:t>
            </a:r>
            <a:r>
              <a:rPr lang="el-GR" sz="1200" kern="1200" dirty="0">
                <a:solidFill>
                  <a:schemeClr val="tx1"/>
                </a:solidFill>
                <a:effectLst/>
                <a:latin typeface="+mn-lt"/>
                <a:ea typeface="+mn-ea"/>
                <a:cs typeface="+mn-cs"/>
              </a:rPr>
              <a:t>σ</a:t>
            </a:r>
            <a:r>
              <a:rPr lang="en-US" sz="1200" kern="1200" dirty="0">
                <a:solidFill>
                  <a:schemeClr val="tx1"/>
                </a:solidFill>
                <a:effectLst/>
                <a:latin typeface="+mn-lt"/>
                <a:ea typeface="+mn-ea"/>
                <a:cs typeface="+mn-cs"/>
              </a:rPr>
              <a:t>r = 1.85, where the subscript r denotes repeatability. Given our sample size, at 1.96 standard errors in the mean, we find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r = 2.22±0.70. We can conclude that the repetition of friendships occurs in the range of 1 week and 4 days, to 2 weeks and 6 days, at a 95% significance level.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measures are significant at a significance level of above 10%, hinting at the immutability of bird social traits.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3226441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attempt to </a:t>
            </a:r>
            <a:r>
              <a:rPr lang="en-US" sz="1200" kern="1200" dirty="0" err="1">
                <a:solidFill>
                  <a:schemeClr val="tx1"/>
                </a:solidFill>
                <a:effectLst/>
                <a:latin typeface="+mn-lt"/>
                <a:ea typeface="+mn-ea"/>
                <a:cs typeface="+mn-cs"/>
              </a:rPr>
              <a:t>analyse</a:t>
            </a:r>
            <a:r>
              <a:rPr lang="en-US" sz="1200" kern="1200" dirty="0">
                <a:solidFill>
                  <a:schemeClr val="tx1"/>
                </a:solidFill>
                <a:effectLst/>
                <a:latin typeface="+mn-lt"/>
                <a:ea typeface="+mn-ea"/>
                <a:cs typeface="+mn-cs"/>
              </a:rPr>
              <a:t> the variation of the number of flocks (communities) as we vary different </a:t>
            </a:r>
            <a:r>
              <a:rPr lang="en-US" sz="1200" kern="1200" dirty="0" err="1">
                <a:solidFill>
                  <a:schemeClr val="tx1"/>
                </a:solidFill>
                <a:effectLst/>
                <a:latin typeface="+mn-lt"/>
                <a:ea typeface="+mn-ea"/>
                <a:cs typeface="+mn-cs"/>
              </a:rPr>
              <a:t>sparsification</a:t>
            </a:r>
            <a:r>
              <a:rPr lang="en-US" sz="1200" kern="1200" dirty="0">
                <a:solidFill>
                  <a:schemeClr val="tx1"/>
                </a:solidFill>
                <a:effectLst/>
                <a:latin typeface="+mn-lt"/>
                <a:ea typeface="+mn-ea"/>
                <a:cs typeface="+mn-cs"/>
              </a:rPr>
              <a:t> thresholds, such as; L-score, Weekly and N</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threshold. The resulting heat maps for each of these are plotted.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Increasing the L-score threshold forms more sub-Networks and communities, as the Network forms more branching structures at its higher values.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a:t>
            </a:r>
            <a:r>
              <a:rPr lang="en-ES" dirty="0"/>
              <a:t>e also plotted the other threshold but showed a very uniform distribution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E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number of Sparrow communities on the island was known, such as the usual number of friends each bird feeds with, we could find threshold parameters that </a:t>
            </a:r>
            <a:r>
              <a:rPr lang="en-US" sz="1200" kern="1200" dirty="0" err="1">
                <a:solidFill>
                  <a:schemeClr val="tx1"/>
                </a:solidFill>
                <a:effectLst/>
                <a:latin typeface="+mn-lt"/>
                <a:ea typeface="+mn-ea"/>
                <a:cs typeface="+mn-cs"/>
              </a:rPr>
              <a:t>optimise</a:t>
            </a:r>
            <a:r>
              <a:rPr lang="en-US" sz="1200" kern="1200" dirty="0">
                <a:solidFill>
                  <a:schemeClr val="tx1"/>
                </a:solidFill>
                <a:effectLst/>
                <a:latin typeface="+mn-lt"/>
                <a:ea typeface="+mn-ea"/>
                <a:cs typeface="+mn-cs"/>
              </a:rPr>
              <a:t> the number of flocks. From Fig. 21c, if we </a:t>
            </a:r>
            <a:r>
              <a:rPr lang="en-US" sz="1200" kern="1200" dirty="0" err="1">
                <a:solidFill>
                  <a:schemeClr val="tx1"/>
                </a:solidFill>
                <a:effectLst/>
                <a:latin typeface="+mn-lt"/>
                <a:ea typeface="+mn-ea"/>
                <a:cs typeface="+mn-cs"/>
              </a:rPr>
              <a:t>optimised</a:t>
            </a:r>
            <a:r>
              <a:rPr lang="en-US" sz="1200" kern="1200" dirty="0">
                <a:solidFill>
                  <a:schemeClr val="tx1"/>
                </a:solidFill>
                <a:effectLst/>
                <a:latin typeface="+mn-lt"/>
                <a:ea typeface="+mn-ea"/>
                <a:cs typeface="+mn-cs"/>
              </a:rPr>
              <a:t> for the largest number of sparrow communities on the island, we would expect sparrow friendships to vary on a weekly/two- week basis. These connections have a threshold of N</a:t>
            </a:r>
            <a:r>
              <a:rPr lang="el-GR" sz="1200" kern="1200" dirty="0">
                <a:solidFill>
                  <a:schemeClr val="tx1"/>
                </a:solidFill>
                <a:effectLst/>
                <a:latin typeface="+mn-lt"/>
                <a:ea typeface="+mn-ea"/>
                <a:cs typeface="+mn-cs"/>
              </a:rPr>
              <a:t>σ = 1 </a:t>
            </a:r>
            <a:r>
              <a:rPr lang="en-US" sz="1200" kern="1200" dirty="0">
                <a:solidFill>
                  <a:schemeClr val="tx1"/>
                </a:solidFill>
                <a:effectLst/>
                <a:latin typeface="+mn-lt"/>
                <a:ea typeface="+mn-ea"/>
                <a:cs typeface="+mn-cs"/>
              </a:rPr>
              <a:t>from the expected, representing a significance level of 84.2%, as only the top 15.8% of the edges of the original network have been kept.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ES" dirty="0"/>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2031650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a:xfrm>
                <a:off x="685800" y="4400550"/>
                <a:ext cx="5486400" cy="3600450"/>
              </a:xfrm>
              <a:prstGeom prst="rect">
                <a:avLst/>
              </a:prstGeom>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effectLst/>
                    <a:latin typeface="+mn-lt"/>
                    <a:ea typeface="+mn-ea"/>
                    <a:cs typeface="+mn-cs"/>
                  </a:rPr>
                  <a:t>The first random method uses the times from the Sparrow feeder data, scrambled and distributed non-uniformly to each node, according to their landing frequency. </a:t>
                </a:r>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The second method is similar to method 1. However, in this case, each bird is allocated the same number of landing times as every other bird. </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The third and last random method doesn’t use any of the individual RFID readings but instead uses the diurnal and seasonal distribution of bird landings (these are fits to Fig. 4 and 3).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ode distribution varies with degree. As we’d expect, the most random Network (Method 2 - </a:t>
                </a:r>
                <a:r>
                  <a:rPr lang="en-US" sz="1200" kern="1200" dirty="0" err="1">
                    <a:solidFill>
                      <a:schemeClr val="tx1"/>
                    </a:solidFill>
                    <a:effectLst/>
                    <a:latin typeface="+mn-lt"/>
                    <a:ea typeface="+mn-ea"/>
                    <a:cs typeface="+mn-cs"/>
                  </a:rPr>
                  <a:t>dC.N</a:t>
                </a:r>
                <a:r>
                  <a:rPr lang="en-US" sz="1200" kern="1200" dirty="0">
                    <a:solidFill>
                      <a:schemeClr val="tx1"/>
                    </a:solidFill>
                    <a:effectLst/>
                    <a:latin typeface="+mn-lt"/>
                    <a:ea typeface="+mn-ea"/>
                    <a:cs typeface="+mn-cs"/>
                  </a:rPr>
                  <a:t>.), follows an approximately Poisson distribution with average degree ⟨</a:t>
                </a:r>
                <a:r>
                  <a:rPr lang="el-GR" sz="1200" kern="1200" dirty="0">
                    <a:solidFill>
                      <a:schemeClr val="tx1"/>
                    </a:solidFill>
                    <a:effectLst/>
                    <a:latin typeface="+mn-lt"/>
                    <a:ea typeface="+mn-ea"/>
                    <a:cs typeface="+mn-cs"/>
                  </a:rPr>
                  <a:t>μ⟩ </a:t>
                </a:r>
                <a:r>
                  <a:rPr lang="en-US" sz="1200" kern="1200" dirty="0">
                    <a:solidFill>
                      <a:schemeClr val="tx1"/>
                    </a:solidFill>
                    <a:effectLst/>
                    <a:latin typeface="+mn-lt"/>
                    <a:ea typeface="+mn-ea"/>
                    <a:cs typeface="+mn-cs"/>
                  </a:rPr>
                  <a:t>and width ⟨</a:t>
                </a:r>
                <a:r>
                  <a:rPr lang="el-GR" sz="1200" kern="1200" dirty="0">
                    <a:solidFill>
                      <a:schemeClr val="tx1"/>
                    </a:solidFill>
                    <a:effectLst/>
                    <a:latin typeface="+mn-lt"/>
                    <a:ea typeface="+mn-ea"/>
                    <a:cs typeface="+mn-cs"/>
                  </a:rPr>
                  <a:t>μ⟩1/2. </a:t>
                </a:r>
                <a:r>
                  <a:rPr lang="es-ES" sz="1200" kern="1200" dirty="0" err="1">
                    <a:solidFill>
                      <a:schemeClr val="tx1"/>
                    </a:solidFill>
                    <a:effectLst/>
                    <a:latin typeface="+mn-lt"/>
                    <a:ea typeface="+mn-ea"/>
                    <a:cs typeface="+mn-cs"/>
                  </a:rPr>
                  <a:t>But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due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to</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our</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small</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network</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size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we</a:t>
                </a:r>
                <a:r>
                  <a:rPr lang="es-ES" sz="1200" kern="1200" dirty="0">
                    <a:solidFill>
                      <a:schemeClr val="tx1"/>
                    </a:solidFill>
                    <a:effectLst/>
                    <a:latin typeface="+mn-lt"/>
                    <a:ea typeface="+mn-ea"/>
                    <a:cs typeface="+mn-cs"/>
                  </a:rPr>
                  <a:t> can </a:t>
                </a:r>
                <a:r>
                  <a:rPr lang="es-ES" sz="1200" kern="1200" dirty="0" err="1">
                    <a:solidFill>
                      <a:schemeClr val="tx1"/>
                    </a:solidFill>
                    <a:effectLst/>
                    <a:latin typeface="+mn-lt"/>
                    <a:ea typeface="+mn-ea"/>
                    <a:cs typeface="+mn-cs"/>
                  </a:rPr>
                  <a:t>see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its</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not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completely</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poissonic</a:t>
                </a:r>
                <a:r>
                  <a:rPr lang="es-ES" sz="1200" kern="1200" dirty="0">
                    <a:solidFill>
                      <a:schemeClr val="tx1"/>
                    </a:solidFill>
                    <a:effectLst/>
                    <a:latin typeface="+mn-lt"/>
                    <a:ea typeface="+mn-ea"/>
                    <a:cs typeface="+mn-cs"/>
                  </a:rPr>
                  <a:t> and more a binomial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method 1 (C.N), follows a more uniform, slower decreasing power law, relative to method 3 (D.N) and our Network (see Fig. 11). Nonetheless, this still indicates that some nodes of different sizes coexist in the Network.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rPr>
                  <a:t>Similarity comparison </a:t>
                </a:r>
                <a:r>
                  <a:rPr lang="en-US" sz="1200" kern="1200" dirty="0">
                    <a:solidFill>
                      <a:schemeClr val="tx1"/>
                    </a:solidFill>
                    <a:effectLst/>
                    <a:latin typeface="+mn-lt"/>
                    <a:ea typeface="+mn-ea"/>
                    <a:cs typeface="+mn-cs"/>
                  </a:rPr>
                  <a:t>between our data and all 3 random methods; conserve landing number (C.N.), don’t conserve landing number (</a:t>
                </a:r>
                <a:r>
                  <a:rPr lang="en-US" sz="1200" kern="1200" dirty="0" err="1">
                    <a:solidFill>
                      <a:schemeClr val="tx1"/>
                    </a:solidFill>
                    <a:effectLst/>
                    <a:latin typeface="+mn-lt"/>
                    <a:ea typeface="+mn-ea"/>
                    <a:cs typeface="+mn-cs"/>
                  </a:rPr>
                  <a:t>dC.N</a:t>
                </a:r>
                <a:r>
                  <a:rPr lang="en-US" sz="1200" kern="1200" dirty="0">
                    <a:solidFill>
                      <a:schemeClr val="tx1"/>
                    </a:solidFill>
                    <a:effectLst/>
                    <a:latin typeface="+mn-lt"/>
                    <a:ea typeface="+mn-ea"/>
                    <a:cs typeface="+mn-cs"/>
                  </a:rPr>
                  <a:t>.) and using the distribution of landing number (D.N), over 100 runs.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JS edges average of all networks: WEEKLY MEAN REPEATBILITY OF FRIENDSHIP LINKS: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mean of the weekly comparisons for C.N. lies 1.87</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below the mean of the data. Similarly, </a:t>
                </a:r>
                <a:r>
                  <a:rPr lang="en-US" sz="1200" kern="1200" dirty="0" err="1">
                    <a:solidFill>
                      <a:schemeClr val="tx1"/>
                    </a:solidFill>
                    <a:effectLst/>
                    <a:latin typeface="+mn-lt"/>
                    <a:ea typeface="+mn-ea"/>
                    <a:cs typeface="+mn-cs"/>
                  </a:rPr>
                  <a:t>dC.N</a:t>
                </a:r>
                <a:r>
                  <a:rPr lang="en-US" sz="1200" kern="1200" dirty="0">
                    <a:solidFill>
                      <a:schemeClr val="tx1"/>
                    </a:solidFill>
                    <a:effectLst/>
                    <a:latin typeface="+mn-lt"/>
                    <a:ea typeface="+mn-ea"/>
                    <a:cs typeface="+mn-cs"/>
                  </a:rPr>
                  <a:t> and D.N. lie 4.97</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and 2.72</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away for season 1. These represent a significance level of 3.04%, 3.4x10−5% and 0.33%, for C.N., </a:t>
                </a:r>
                <a:r>
                  <a:rPr lang="en-US" sz="1200" kern="1200" dirty="0" err="1">
                    <a:solidFill>
                      <a:schemeClr val="tx1"/>
                    </a:solidFill>
                    <a:effectLst/>
                    <a:latin typeface="+mn-lt"/>
                    <a:ea typeface="+mn-ea"/>
                    <a:cs typeface="+mn-cs"/>
                  </a:rPr>
                  <a:t>dC.N</a:t>
                </a:r>
                <a:r>
                  <a:rPr lang="en-US" sz="1200" kern="1200" dirty="0">
                    <a:solidFill>
                      <a:schemeClr val="tx1"/>
                    </a:solidFill>
                    <a:effectLst/>
                    <a:latin typeface="+mn-lt"/>
                    <a:ea typeface="+mn-ea"/>
                    <a:cs typeface="+mn-cs"/>
                  </a:rPr>
                  <a:t> and D.N.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&lt; 5%.</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PVALUES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to compare our last random method (D.N.) against our data, we perform a </a:t>
                </a:r>
                <a:r>
                  <a:rPr lang="el-GR" sz="1200" kern="1200" dirty="0">
                    <a:solidFill>
                      <a:schemeClr val="tx1"/>
                    </a:solidFill>
                    <a:effectLst/>
                    <a:latin typeface="+mn-lt"/>
                    <a:ea typeface="+mn-ea"/>
                    <a:cs typeface="+mn-cs"/>
                  </a:rPr>
                  <a:t>χ2− </a:t>
                </a:r>
                <a:r>
                  <a:rPr lang="en-US" sz="1200" kern="1200" dirty="0">
                    <a:solidFill>
                      <a:schemeClr val="tx1"/>
                    </a:solidFill>
                    <a:effectLst/>
                    <a:latin typeface="+mn-lt"/>
                    <a:ea typeface="+mn-ea"/>
                    <a:cs typeface="+mn-cs"/>
                  </a:rPr>
                  <a:t>squared test for each bird’s centrality (Ci with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E,B,C) among the 100 trials. The distribution is plotted in Fig. 23. We find for both CE and CC , the mean p-values with associated errors of the mean are </a:t>
                </a:r>
                <a:r>
                  <a:rPr lang="en-US" sz="1200" kern="1200" dirty="0" err="1">
                    <a:solidFill>
                      <a:schemeClr val="tx1"/>
                    </a:solidFill>
                    <a:effectLst/>
                    <a:latin typeface="+mn-lt"/>
                    <a:ea typeface="+mn-ea"/>
                    <a:cs typeface="+mn-cs"/>
                  </a:rPr>
                  <a:t>pE</a:t>
                </a:r>
                <a:r>
                  <a:rPr lang="en-US" sz="1200" kern="1200" dirty="0">
                    <a:solidFill>
                      <a:schemeClr val="tx1"/>
                    </a:solidFill>
                    <a:effectLst/>
                    <a:latin typeface="+mn-lt"/>
                    <a:ea typeface="+mn-ea"/>
                    <a:cs typeface="+mn-cs"/>
                  </a:rPr>
                  <a:t> = 0.18 ± 0.03 and </a:t>
                </a:r>
                <a:r>
                  <a:rPr lang="en-US" sz="1200" kern="1200" dirty="0" err="1">
                    <a:solidFill>
                      <a:schemeClr val="tx1"/>
                    </a:solidFill>
                    <a:effectLst/>
                    <a:latin typeface="+mn-lt"/>
                    <a:ea typeface="+mn-ea"/>
                    <a:cs typeface="+mn-cs"/>
                  </a:rPr>
                  <a:t>pC</a:t>
                </a:r>
                <a:r>
                  <a:rPr lang="en-US" sz="1200" kern="1200" dirty="0">
                    <a:solidFill>
                      <a:schemeClr val="tx1"/>
                    </a:solidFill>
                    <a:effectLst/>
                    <a:latin typeface="+mn-lt"/>
                    <a:ea typeface="+mn-ea"/>
                    <a:cs typeface="+mn-cs"/>
                  </a:rPr>
                  <a:t> = 0.012 ± 0.005. Meanwhile, CB has </a:t>
                </a:r>
                <a:r>
                  <a:rPr lang="en-US" sz="1200" kern="1200" dirty="0" err="1">
                    <a:solidFill>
                      <a:schemeClr val="tx1"/>
                    </a:solidFill>
                    <a:effectLst/>
                    <a:latin typeface="+mn-lt"/>
                    <a:ea typeface="+mn-ea"/>
                    <a:cs typeface="+mn-cs"/>
                  </a:rPr>
                  <a:t>pB</a:t>
                </a:r>
                <a:r>
                  <a:rPr lang="en-US" sz="1200" kern="1200" dirty="0">
                    <a:solidFill>
                      <a:schemeClr val="tx1"/>
                    </a:solidFill>
                    <a:effectLst/>
                    <a:latin typeface="+mn-lt"/>
                    <a:ea typeface="+mn-ea"/>
                    <a:cs typeface="+mn-cs"/>
                  </a:rPr>
                  <a:t> = 0.70 ± 0.03. This means &gt; 99% of the time, our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 method will produce significantly different bird closeness centrality measures for all birds. For eigenvector centrality, we still find an abundance of low p-values, how- ever, not significant enough to be able to conclude they are significantly different. Betweenness shows overly similar, yet very spread results.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E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s-ES" b="0" i="1" dirty="0" smtClean="0">
                        <a:latin typeface="Cambria Math" panose="02040503050406030204" pitchFamily="18" charset="0"/>
                      </a:rPr>
                      <m:t>&gt;99%</m:t>
                    </m:r>
                  </m:oMath>
                </a14:m>
                <a:r>
                  <a:rPr lang="en-US" dirty="0"/>
                  <a:t> significantly different results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ES" dirty="0"/>
              </a:p>
            </p:txBody>
          </p:sp>
        </mc:Choice>
        <mc:Fallback>
          <p:sp>
            <p:nvSpPr>
              <p:cNvPr id="3" name="Notes Placeholder 2"/>
              <p:cNvSpPr>
                <a:spLocks noGrp="1"/>
              </p:cNvSpPr>
              <p:nvPr>
                <p:ph type="body" idx="1"/>
              </p:nvPr>
            </p:nvSpPr>
            <p:spPr>
              <a:xfrm>
                <a:off x="685800" y="4400550"/>
                <a:ext cx="5486400" cy="3600450"/>
              </a:xfrm>
              <a:prstGeom prst="rect">
                <a:avLst/>
              </a:prstGeom>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effectLst/>
                    <a:latin typeface="+mn-lt"/>
                    <a:ea typeface="+mn-ea"/>
                    <a:cs typeface="+mn-cs"/>
                  </a:rPr>
                  <a:t>The first random method uses the times from the Sparrow feeder data, scrambled and distributed non-uniformly to each node, according to their landing frequency. </a:t>
                </a:r>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The second method is similar to method 1. However, in this case, each bird is allocated the same number of landing times as every other bird. </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The third and last random method doesn’t use any of the individual RFID readings but instead uses the diurnal and seasonal distribution of bird landings (these are fits to Fig. 4 and 3).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ode distribution varies with degree. As we’d expect, the most random Network (Method 2 - </a:t>
                </a:r>
                <a:r>
                  <a:rPr lang="en-US" sz="1200" kern="1200" dirty="0" err="1">
                    <a:solidFill>
                      <a:schemeClr val="tx1"/>
                    </a:solidFill>
                    <a:effectLst/>
                    <a:latin typeface="+mn-lt"/>
                    <a:ea typeface="+mn-ea"/>
                    <a:cs typeface="+mn-cs"/>
                  </a:rPr>
                  <a:t>dC.N</a:t>
                </a:r>
                <a:r>
                  <a:rPr lang="en-US" sz="1200" kern="1200" dirty="0">
                    <a:solidFill>
                      <a:schemeClr val="tx1"/>
                    </a:solidFill>
                    <a:effectLst/>
                    <a:latin typeface="+mn-lt"/>
                    <a:ea typeface="+mn-ea"/>
                    <a:cs typeface="+mn-cs"/>
                  </a:rPr>
                  <a:t>.), follows an approximately Poisson distribution with average degree ⟨</a:t>
                </a:r>
                <a:r>
                  <a:rPr lang="el-GR" sz="1200" kern="1200" dirty="0">
                    <a:solidFill>
                      <a:schemeClr val="tx1"/>
                    </a:solidFill>
                    <a:effectLst/>
                    <a:latin typeface="+mn-lt"/>
                    <a:ea typeface="+mn-ea"/>
                    <a:cs typeface="+mn-cs"/>
                  </a:rPr>
                  <a:t>μ⟩ </a:t>
                </a:r>
                <a:r>
                  <a:rPr lang="en-US" sz="1200" kern="1200" dirty="0">
                    <a:solidFill>
                      <a:schemeClr val="tx1"/>
                    </a:solidFill>
                    <a:effectLst/>
                    <a:latin typeface="+mn-lt"/>
                    <a:ea typeface="+mn-ea"/>
                    <a:cs typeface="+mn-cs"/>
                  </a:rPr>
                  <a:t>and width ⟨</a:t>
                </a:r>
                <a:r>
                  <a:rPr lang="el-GR" sz="1200" kern="1200" dirty="0">
                    <a:solidFill>
                      <a:schemeClr val="tx1"/>
                    </a:solidFill>
                    <a:effectLst/>
                    <a:latin typeface="+mn-lt"/>
                    <a:ea typeface="+mn-ea"/>
                    <a:cs typeface="+mn-cs"/>
                  </a:rPr>
                  <a:t>μ⟩1/2. </a:t>
                </a:r>
                <a:r>
                  <a:rPr lang="es-ES" sz="1200" kern="1200" dirty="0" err="1">
                    <a:solidFill>
                      <a:schemeClr val="tx1"/>
                    </a:solidFill>
                    <a:effectLst/>
                    <a:latin typeface="+mn-lt"/>
                    <a:ea typeface="+mn-ea"/>
                    <a:cs typeface="+mn-cs"/>
                  </a:rPr>
                  <a:t>But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due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to</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our</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small</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network</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size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we</a:t>
                </a:r>
                <a:r>
                  <a:rPr lang="es-ES" sz="1200" kern="1200" dirty="0">
                    <a:solidFill>
                      <a:schemeClr val="tx1"/>
                    </a:solidFill>
                    <a:effectLst/>
                    <a:latin typeface="+mn-lt"/>
                    <a:ea typeface="+mn-ea"/>
                    <a:cs typeface="+mn-cs"/>
                  </a:rPr>
                  <a:t> can </a:t>
                </a:r>
                <a:r>
                  <a:rPr lang="es-ES" sz="1200" kern="1200" dirty="0" err="1">
                    <a:solidFill>
                      <a:schemeClr val="tx1"/>
                    </a:solidFill>
                    <a:effectLst/>
                    <a:latin typeface="+mn-lt"/>
                    <a:ea typeface="+mn-ea"/>
                    <a:cs typeface="+mn-cs"/>
                  </a:rPr>
                  <a:t>see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its</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not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completely</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poissonic</a:t>
                </a:r>
                <a:r>
                  <a:rPr lang="es-ES" sz="1200" kern="1200" dirty="0">
                    <a:solidFill>
                      <a:schemeClr val="tx1"/>
                    </a:solidFill>
                    <a:effectLst/>
                    <a:latin typeface="+mn-lt"/>
                    <a:ea typeface="+mn-ea"/>
                    <a:cs typeface="+mn-cs"/>
                  </a:rPr>
                  <a:t> and more a binomial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method 1 (C.N), follows a more uniform, slower decreasing power law, relative to method 3 (D.N) and our Network (see Fig. 11). Nonetheless, this still indicates that some nodes of different sizes coexist in the Network.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rPr>
                  <a:t>Similarity comparison </a:t>
                </a:r>
                <a:r>
                  <a:rPr lang="en-US" sz="1200" kern="1200" dirty="0">
                    <a:solidFill>
                      <a:schemeClr val="tx1"/>
                    </a:solidFill>
                    <a:effectLst/>
                    <a:latin typeface="+mn-lt"/>
                    <a:ea typeface="+mn-ea"/>
                    <a:cs typeface="+mn-cs"/>
                  </a:rPr>
                  <a:t>between our data and all 3 random methods; conserve landing number (C.N.), don’t conserve landing number (</a:t>
                </a:r>
                <a:r>
                  <a:rPr lang="en-US" sz="1200" kern="1200" dirty="0" err="1">
                    <a:solidFill>
                      <a:schemeClr val="tx1"/>
                    </a:solidFill>
                    <a:effectLst/>
                    <a:latin typeface="+mn-lt"/>
                    <a:ea typeface="+mn-ea"/>
                    <a:cs typeface="+mn-cs"/>
                  </a:rPr>
                  <a:t>dC.N</a:t>
                </a:r>
                <a:r>
                  <a:rPr lang="en-US" sz="1200" kern="1200" dirty="0">
                    <a:solidFill>
                      <a:schemeClr val="tx1"/>
                    </a:solidFill>
                    <a:effectLst/>
                    <a:latin typeface="+mn-lt"/>
                    <a:ea typeface="+mn-ea"/>
                    <a:cs typeface="+mn-cs"/>
                  </a:rPr>
                  <a:t>.) and using the distribution of landing number (D.N), over 100 runs.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JS edges average of all networks: WEEKLY MEAN REPEATBILITY OF FRIENDSHIP LINKS: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mean of the weekly comparisons for C.N. lies 1.87</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below the mean of the data. Similarly, </a:t>
                </a:r>
                <a:r>
                  <a:rPr lang="en-US" sz="1200" kern="1200" dirty="0" err="1">
                    <a:solidFill>
                      <a:schemeClr val="tx1"/>
                    </a:solidFill>
                    <a:effectLst/>
                    <a:latin typeface="+mn-lt"/>
                    <a:ea typeface="+mn-ea"/>
                    <a:cs typeface="+mn-cs"/>
                  </a:rPr>
                  <a:t>dC.N</a:t>
                </a:r>
                <a:r>
                  <a:rPr lang="en-US" sz="1200" kern="1200" dirty="0">
                    <a:solidFill>
                      <a:schemeClr val="tx1"/>
                    </a:solidFill>
                    <a:effectLst/>
                    <a:latin typeface="+mn-lt"/>
                    <a:ea typeface="+mn-ea"/>
                    <a:cs typeface="+mn-cs"/>
                  </a:rPr>
                  <a:t> and D.N. lie 4.97</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and 2.72</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away for season 1. These represent a significance level of 3.04%, 3.4x10−5% and 0.33%, for C.N., </a:t>
                </a:r>
                <a:r>
                  <a:rPr lang="en-US" sz="1200" kern="1200" dirty="0" err="1">
                    <a:solidFill>
                      <a:schemeClr val="tx1"/>
                    </a:solidFill>
                    <a:effectLst/>
                    <a:latin typeface="+mn-lt"/>
                    <a:ea typeface="+mn-ea"/>
                    <a:cs typeface="+mn-cs"/>
                  </a:rPr>
                  <a:t>dC.N</a:t>
                </a:r>
                <a:r>
                  <a:rPr lang="en-US" sz="1200" kern="1200" dirty="0">
                    <a:solidFill>
                      <a:schemeClr val="tx1"/>
                    </a:solidFill>
                    <a:effectLst/>
                    <a:latin typeface="+mn-lt"/>
                    <a:ea typeface="+mn-ea"/>
                    <a:cs typeface="+mn-cs"/>
                  </a:rPr>
                  <a:t> and D.N.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&lt; 5%.</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PVALUES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to compare our last random method (D.N.) against our data, we perform a </a:t>
                </a:r>
                <a:r>
                  <a:rPr lang="el-GR" sz="1200" kern="1200" dirty="0">
                    <a:solidFill>
                      <a:schemeClr val="tx1"/>
                    </a:solidFill>
                    <a:effectLst/>
                    <a:latin typeface="+mn-lt"/>
                    <a:ea typeface="+mn-ea"/>
                    <a:cs typeface="+mn-cs"/>
                  </a:rPr>
                  <a:t>χ2− </a:t>
                </a:r>
                <a:r>
                  <a:rPr lang="en-US" sz="1200" kern="1200" dirty="0">
                    <a:solidFill>
                      <a:schemeClr val="tx1"/>
                    </a:solidFill>
                    <a:effectLst/>
                    <a:latin typeface="+mn-lt"/>
                    <a:ea typeface="+mn-ea"/>
                    <a:cs typeface="+mn-cs"/>
                  </a:rPr>
                  <a:t>squared test for each bird’s centrality (Ci with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E,B,C) among the 100 trials. The distribution is plotted in Fig. 23. We find for both CE and CC , the mean p-values with associated errors of the mean are </a:t>
                </a:r>
                <a:r>
                  <a:rPr lang="en-US" sz="1200" kern="1200" dirty="0" err="1">
                    <a:solidFill>
                      <a:schemeClr val="tx1"/>
                    </a:solidFill>
                    <a:effectLst/>
                    <a:latin typeface="+mn-lt"/>
                    <a:ea typeface="+mn-ea"/>
                    <a:cs typeface="+mn-cs"/>
                  </a:rPr>
                  <a:t>pE</a:t>
                </a:r>
                <a:r>
                  <a:rPr lang="en-US" sz="1200" kern="1200" dirty="0">
                    <a:solidFill>
                      <a:schemeClr val="tx1"/>
                    </a:solidFill>
                    <a:effectLst/>
                    <a:latin typeface="+mn-lt"/>
                    <a:ea typeface="+mn-ea"/>
                    <a:cs typeface="+mn-cs"/>
                  </a:rPr>
                  <a:t> = 0.18 ± 0.03 and </a:t>
                </a:r>
                <a:r>
                  <a:rPr lang="en-US" sz="1200" kern="1200" dirty="0" err="1">
                    <a:solidFill>
                      <a:schemeClr val="tx1"/>
                    </a:solidFill>
                    <a:effectLst/>
                    <a:latin typeface="+mn-lt"/>
                    <a:ea typeface="+mn-ea"/>
                    <a:cs typeface="+mn-cs"/>
                  </a:rPr>
                  <a:t>pC</a:t>
                </a:r>
                <a:r>
                  <a:rPr lang="en-US" sz="1200" kern="1200" dirty="0">
                    <a:solidFill>
                      <a:schemeClr val="tx1"/>
                    </a:solidFill>
                    <a:effectLst/>
                    <a:latin typeface="+mn-lt"/>
                    <a:ea typeface="+mn-ea"/>
                    <a:cs typeface="+mn-cs"/>
                  </a:rPr>
                  <a:t> = 0.012 ± 0.005. Meanwhile, CB has </a:t>
                </a:r>
                <a:r>
                  <a:rPr lang="en-US" sz="1200" kern="1200" dirty="0" err="1">
                    <a:solidFill>
                      <a:schemeClr val="tx1"/>
                    </a:solidFill>
                    <a:effectLst/>
                    <a:latin typeface="+mn-lt"/>
                    <a:ea typeface="+mn-ea"/>
                    <a:cs typeface="+mn-cs"/>
                  </a:rPr>
                  <a:t>pB</a:t>
                </a:r>
                <a:r>
                  <a:rPr lang="en-US" sz="1200" kern="1200" dirty="0">
                    <a:solidFill>
                      <a:schemeClr val="tx1"/>
                    </a:solidFill>
                    <a:effectLst/>
                    <a:latin typeface="+mn-lt"/>
                    <a:ea typeface="+mn-ea"/>
                    <a:cs typeface="+mn-cs"/>
                  </a:rPr>
                  <a:t> = 0.70 ± 0.03. This means &gt; 99% of the time, our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 method will produce significantly different bird closeness centrality measures for all birds. For eigenvector centrality, we still find an abundance of low p-values, how- ever, not significant enough to be able to conclude they are significantly different. Betweenness shows overly similar, yet very spread results.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ES" i="0">
                    <a:latin typeface="Cambria Math" panose="02040503050406030204" pitchFamily="18" charset="0"/>
                    <a:ea typeface="Cambria Math" panose="02040503050406030204" pitchFamily="18" charset="0"/>
                  </a:rPr>
                  <a:t>∴</a:t>
                </a:r>
                <a:r>
                  <a:rPr lang="en-US" dirty="0"/>
                  <a:t> </a:t>
                </a:r>
                <a:r>
                  <a:rPr lang="es-ES" b="0" i="0" dirty="0">
                    <a:latin typeface="Cambria Math" panose="02040503050406030204" pitchFamily="18" charset="0"/>
                  </a:rPr>
                  <a:t>&gt;99%</a:t>
                </a:r>
                <a:r>
                  <a:rPr lang="en-US" dirty="0"/>
                  <a:t> significantly different results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ES" dirty="0"/>
              </a:p>
            </p:txBody>
          </p:sp>
        </mc:Fallback>
      </mc:AlternateContent>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90633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test the relationship between sex and dominance, we compare our dominance rank to a sex spreadsheet from [5]. This spreadsheet has a limited number of Bird IDs, with only 80 birds for which roughly all of them have a N</a:t>
            </a:r>
            <a:r>
              <a:rPr lang="el-GR" sz="1200" kern="1200" dirty="0">
                <a:solidFill>
                  <a:schemeClr val="tx1"/>
                </a:solidFill>
                <a:effectLst/>
                <a:latin typeface="+mn-lt"/>
                <a:ea typeface="+mn-ea"/>
                <a:cs typeface="+mn-cs"/>
              </a:rPr>
              <a:t>σ = 0 </a:t>
            </a:r>
            <a:r>
              <a:rPr lang="en-US" sz="1200" kern="1200" dirty="0">
                <a:solidFill>
                  <a:schemeClr val="tx1"/>
                </a:solidFill>
                <a:effectLst/>
                <a:latin typeface="+mn-lt"/>
                <a:ea typeface="+mn-ea"/>
                <a:cs typeface="+mn-cs"/>
              </a:rPr>
              <a:t>in our Network.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don’t have data for the top 10 most dominant birds in Table V. This may be because usually, ornithologists wait until juveniles and females grow to record their sex, as it’s hard to identify their sex visually when they are very young. These sometimes die before they </a:t>
            </a:r>
            <a:r>
              <a:rPr lang="en-US" sz="1200" kern="1200" dirty="0" err="1">
                <a:solidFill>
                  <a:schemeClr val="tx1"/>
                </a:solidFill>
                <a:effectLst/>
                <a:latin typeface="+mn-lt"/>
                <a:ea typeface="+mn-ea"/>
                <a:cs typeface="+mn-cs"/>
              </a:rPr>
              <a:t>moult</a:t>
            </a:r>
            <a:r>
              <a:rPr lang="en-US" sz="1200" kern="1200" dirty="0">
                <a:solidFill>
                  <a:schemeClr val="tx1"/>
                </a:solidFill>
                <a:effectLst/>
                <a:latin typeface="+mn-lt"/>
                <a:ea typeface="+mn-ea"/>
                <a:cs typeface="+mn-cs"/>
              </a:rPr>
              <a:t> into their adult plumages.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Nonetheless, we believe no definitive conclusions can be extracted from the dominance list, as it is very unlikely that either extreme in life span dominates the feeder. Instead, we propose studying this further, with more conclusive data.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Plot of </a:t>
            </a:r>
            <a:r>
              <a:rPr lang="en-US" sz="1200" kern="1200" dirty="0" err="1">
                <a:solidFill>
                  <a:schemeClr val="tx1"/>
                </a:solidFill>
                <a:effectLst/>
                <a:latin typeface="+mn-lt"/>
                <a:ea typeface="+mn-ea"/>
                <a:cs typeface="+mn-cs"/>
              </a:rPr>
              <a:t>elo</a:t>
            </a:r>
            <a:r>
              <a:rPr lang="en-US" sz="1200" kern="1200" dirty="0">
                <a:solidFill>
                  <a:schemeClr val="tx1"/>
                </a:solidFill>
                <a:effectLst/>
                <a:latin typeface="+mn-lt"/>
                <a:ea typeface="+mn-ea"/>
                <a:cs typeface="+mn-cs"/>
              </a:rPr>
              <a:t>- and N</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rating. The </a:t>
            </a:r>
            <a:r>
              <a:rPr lang="en-US" sz="1200" kern="1200" dirty="0" err="1">
                <a:solidFill>
                  <a:schemeClr val="tx1"/>
                </a:solidFill>
                <a:effectLst/>
                <a:latin typeface="+mn-lt"/>
                <a:ea typeface="+mn-ea"/>
                <a:cs typeface="+mn-cs"/>
              </a:rPr>
              <a:t>errorbars</a:t>
            </a:r>
            <a:r>
              <a:rPr lang="en-US" sz="1200" kern="1200" dirty="0">
                <a:solidFill>
                  <a:schemeClr val="tx1"/>
                </a:solidFill>
                <a:effectLst/>
                <a:latin typeface="+mn-lt"/>
                <a:ea typeface="+mn-ea"/>
                <a:cs typeface="+mn-cs"/>
              </a:rPr>
              <a:t> represent the standard error in the mean (N</a:t>
            </a:r>
            <a:r>
              <a:rPr lang="el-GR" sz="1200" kern="1200" dirty="0">
                <a:solidFill>
                  <a:schemeClr val="tx1"/>
                </a:solidFill>
                <a:effectLst/>
                <a:latin typeface="+mn-lt"/>
                <a:ea typeface="+mn-ea"/>
                <a:cs typeface="+mn-cs"/>
              </a:rPr>
              <a:t>σ). </a:t>
            </a:r>
            <a:endParaRPr lang="el-GR" dirty="0"/>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32768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investigation, we have </a:t>
            </a:r>
            <a:r>
              <a:rPr lang="en-US" sz="1200" kern="1200" dirty="0" err="1">
                <a:solidFill>
                  <a:schemeClr val="tx1"/>
                </a:solidFill>
                <a:effectLst/>
                <a:latin typeface="+mn-lt"/>
                <a:ea typeface="+mn-ea"/>
                <a:cs typeface="+mn-cs"/>
              </a:rPr>
              <a:t>analysed</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visualised</a:t>
            </a:r>
            <a:r>
              <a:rPr lang="en-US" sz="1200" kern="1200" dirty="0">
                <a:solidFill>
                  <a:schemeClr val="tx1"/>
                </a:solidFill>
                <a:effectLst/>
                <a:latin typeface="+mn-lt"/>
                <a:ea typeface="+mn-ea"/>
                <a:cs typeface="+mn-cs"/>
              </a:rPr>
              <a:t> Networks of time series RFID data, from a Sparrow feeder in Lundy Island, a small island off the North Devon coast of the UK. We have done this by introducing temporal parameters to identify sparrows’ landings, and how they form connections; by </a:t>
            </a:r>
            <a:r>
              <a:rPr lang="en-US" sz="1200" kern="1200" dirty="0" err="1">
                <a:solidFill>
                  <a:schemeClr val="tx1"/>
                </a:solidFill>
                <a:effectLst/>
                <a:latin typeface="+mn-lt"/>
                <a:ea typeface="+mn-ea"/>
                <a:cs typeface="+mn-cs"/>
              </a:rPr>
              <a:t>synchronising</a:t>
            </a:r>
            <a:r>
              <a:rPr lang="en-US" sz="1200" kern="1200" dirty="0">
                <a:solidFill>
                  <a:schemeClr val="tx1"/>
                </a:solidFill>
                <a:effectLst/>
                <a:latin typeface="+mn-lt"/>
                <a:ea typeface="+mn-ea"/>
                <a:cs typeface="+mn-cs"/>
              </a:rPr>
              <a:t> activities such as foraging, where they can be considered to be in the same social grouping. We have </a:t>
            </a:r>
            <a:r>
              <a:rPr lang="en-US" sz="1200" kern="1200" dirty="0" err="1">
                <a:solidFill>
                  <a:schemeClr val="tx1"/>
                </a:solidFill>
                <a:effectLst/>
                <a:latin typeface="+mn-lt"/>
                <a:ea typeface="+mn-ea"/>
                <a:cs typeface="+mn-cs"/>
              </a:rPr>
              <a:t>analysed</a:t>
            </a:r>
            <a:r>
              <a:rPr lang="en-US" sz="1200" kern="1200" dirty="0">
                <a:solidFill>
                  <a:schemeClr val="tx1"/>
                </a:solidFill>
                <a:effectLst/>
                <a:latin typeface="+mn-lt"/>
                <a:ea typeface="+mn-ea"/>
                <a:cs typeface="+mn-cs"/>
              </a:rPr>
              <a:t> centrality measures, network dimensions and communities within the sparrow Network. Additionally, we have created </a:t>
            </a:r>
            <a:r>
              <a:rPr lang="en-US" sz="1200" kern="1200" dirty="0" err="1">
                <a:solidFill>
                  <a:schemeClr val="tx1"/>
                </a:solidFill>
                <a:effectLst/>
                <a:latin typeface="+mn-lt"/>
                <a:ea typeface="+mn-ea"/>
                <a:cs typeface="+mn-cs"/>
              </a:rPr>
              <a:t>sparsification</a:t>
            </a:r>
            <a:r>
              <a:rPr lang="en-US" sz="1200" kern="1200" dirty="0">
                <a:solidFill>
                  <a:schemeClr val="tx1"/>
                </a:solidFill>
                <a:effectLst/>
                <a:latin typeface="+mn-lt"/>
                <a:ea typeface="+mn-ea"/>
                <a:cs typeface="+mn-cs"/>
              </a:rPr>
              <a:t> methods to identify the most im- </a:t>
            </a:r>
            <a:r>
              <a:rPr lang="en-US" sz="1200" kern="1200" dirty="0" err="1">
                <a:solidFill>
                  <a:schemeClr val="tx1"/>
                </a:solidFill>
                <a:effectLst/>
                <a:latin typeface="+mn-lt"/>
                <a:ea typeface="+mn-ea"/>
                <a:cs typeface="+mn-cs"/>
              </a:rPr>
              <a:t>portant</a:t>
            </a:r>
            <a:r>
              <a:rPr lang="en-US" sz="1200" kern="1200" dirty="0">
                <a:solidFill>
                  <a:schemeClr val="tx1"/>
                </a:solidFill>
                <a:effectLst/>
                <a:latin typeface="+mn-lt"/>
                <a:ea typeface="+mn-ea"/>
                <a:cs typeface="+mn-cs"/>
              </a:rPr>
              <a:t> connections in the Network. By; removing the weakest edge from each node, filtering edges under a certain weight, edges below a certain logarithmic rank (l-score), filtering above certain standard deviations above the expected number of connections and removing friendships that don’t appear on a weekly basis. Additionally, the expected connections method allows us to extract a list of the most dominant birds at the feeder, by looking at those that differ the most. We compare this method to Elo-ratings and have found no significant correlation.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also implemented methods to find the similarity between Networks. By finding the Jaccard similarity of node friendships, or the total edges, and by looking at the centrality measures correlation between the same bird in each Network. </a:t>
            </a:r>
            <a:endParaRPr lang="en-US" dirty="0"/>
          </a:p>
          <a:p>
            <a:r>
              <a:rPr lang="en-US" sz="1200" kern="1200" dirty="0">
                <a:solidFill>
                  <a:schemeClr val="tx1"/>
                </a:solidFill>
                <a:effectLst/>
                <a:latin typeface="+mn-lt"/>
                <a:ea typeface="+mn-ea"/>
                <a:cs typeface="+mn-cs"/>
              </a:rPr>
              <a:t>Observing the maximum similarity between weeks; we have compared the edges present in a week with every other week in our data. We calculate the distance the maximum similarity from that week is away from its direct comparison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diagonal elements in a heat map). Doing this, we find mean weekly repeatability of 2 weeks and 2 days with a margin of error of ±4 days, at a 95% significance level. We have found that </a:t>
            </a:r>
            <a:r>
              <a:rPr lang="en-US" sz="1200" kern="1200" dirty="0" err="1">
                <a:solidFill>
                  <a:schemeClr val="tx1"/>
                </a:solidFill>
                <a:effectLst/>
                <a:latin typeface="+mn-lt"/>
                <a:ea typeface="+mn-ea"/>
                <a:cs typeface="+mn-cs"/>
              </a:rPr>
              <a:t>optimising</a:t>
            </a:r>
            <a:r>
              <a:rPr lang="en-US" sz="1200" kern="1200" dirty="0">
                <a:solidFill>
                  <a:schemeClr val="tx1"/>
                </a:solidFill>
                <a:effectLst/>
                <a:latin typeface="+mn-lt"/>
                <a:ea typeface="+mn-ea"/>
                <a:cs typeface="+mn-cs"/>
              </a:rPr>
              <a:t> for the maximum number of communities corroborates these results, a significance level of 1</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above the expected number of connections.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Nonetheless, this investigation is far from complete. In addition to the factors we have investigated, more data should be </a:t>
            </a:r>
            <a:r>
              <a:rPr lang="en-US" sz="1200" kern="1200" dirty="0" err="1">
                <a:solidFill>
                  <a:schemeClr val="tx1"/>
                </a:solidFill>
                <a:effectLst/>
                <a:latin typeface="+mn-lt"/>
                <a:ea typeface="+mn-ea"/>
                <a:cs typeface="+mn-cs"/>
              </a:rPr>
              <a:t>analysed</a:t>
            </a:r>
            <a:r>
              <a:rPr lang="en-US" sz="1200" kern="1200" dirty="0">
                <a:solidFill>
                  <a:schemeClr val="tx1"/>
                </a:solidFill>
                <a:effectLst/>
                <a:latin typeface="+mn-lt"/>
                <a:ea typeface="+mn-ea"/>
                <a:cs typeface="+mn-cs"/>
              </a:rPr>
              <a:t>, such as birds’ age, predators, diseases and the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vironment</a:t>
            </a:r>
            <a:r>
              <a:rPr lang="en-US" sz="1200" kern="1200" dirty="0">
                <a:solidFill>
                  <a:schemeClr val="tx1"/>
                </a:solidFill>
                <a:effectLst/>
                <a:latin typeface="+mn-lt"/>
                <a:ea typeface="+mn-ea"/>
                <a:cs typeface="+mn-cs"/>
              </a:rPr>
              <a:t> that can contribute to any alteration to their lifespan and hence feeding patterns. Additionally, bird </a:t>
            </a: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in the feeder; such as the jumping in and out, can be dependent on other factors. For example, a bird may jump more; if there are dominant birds present in the feeder, or if they are more juvenile. Further investigations could take this into account, by </a:t>
            </a:r>
            <a:r>
              <a:rPr lang="en-US" sz="1200" kern="1200" dirty="0" err="1">
                <a:solidFill>
                  <a:schemeClr val="tx1"/>
                </a:solidFill>
                <a:effectLst/>
                <a:latin typeface="+mn-lt"/>
                <a:ea typeface="+mn-ea"/>
                <a:cs typeface="+mn-cs"/>
              </a:rPr>
              <a:t>analysing</a:t>
            </a:r>
            <a:r>
              <a:rPr lang="en-US" sz="1200" kern="1200" dirty="0">
                <a:solidFill>
                  <a:schemeClr val="tx1"/>
                </a:solidFill>
                <a:effectLst/>
                <a:latin typeface="+mn-lt"/>
                <a:ea typeface="+mn-ea"/>
                <a:cs typeface="+mn-cs"/>
              </a:rPr>
              <a:t> the network with variable temporal parameters.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t>
            </a:r>
            <a:r>
              <a:rPr lang="en-ES" dirty="0"/>
              <a:t>parrow interaction is way more complex than what we initially thought, looking at some simple patterns may not be the way to describe behaviour that has evolved over so many centuries</a:t>
            </a:r>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3216040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2548"/>
                </a:solidFill>
              </a:rPr>
              <a:t>They have provided significant valuable analytical and ecological insight into sparrow </a:t>
            </a:r>
            <a:r>
              <a:rPr lang="en-US" sz="1200" dirty="0" err="1">
                <a:solidFill>
                  <a:srgbClr val="002548"/>
                </a:solidFill>
              </a:rPr>
              <a:t>behaviour</a:t>
            </a:r>
            <a:r>
              <a:rPr lang="en-US" sz="1200" dirty="0">
                <a:solidFill>
                  <a:srgbClr val="002548"/>
                </a:solidFill>
              </a:rPr>
              <a:t> and Networks, a completely new topic for us at the start of this project. </a:t>
            </a:r>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943675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489465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kern="1200" dirty="0">
                <a:solidFill>
                  <a:schemeClr val="tx1"/>
                </a:solidFill>
                <a:effectLst/>
                <a:latin typeface="+mn-lt"/>
                <a:ea typeface="+mn-ea"/>
                <a:cs typeface="+mn-cs"/>
              </a:rPr>
              <a:t>In its simplest form, a network is a collection of points, or nodes (vertices), joined with lines, or edges [13]. In our analysis, each node represents a bird. An edge is a social connection between two birds.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create these networks we must first parametrize and clean up the data.</a:t>
            </a:r>
          </a:p>
          <a:p>
            <a:r>
              <a:rPr lang="en-US" sz="1200" kern="1200" dirty="0">
                <a:solidFill>
                  <a:schemeClr val="tx1"/>
                </a:solidFill>
                <a:effectLst/>
                <a:latin typeface="+mn-lt"/>
                <a:ea typeface="+mn-ea"/>
                <a:cs typeface="+mn-cs"/>
              </a:rPr>
              <a:t>We first do this by introducing alpha:</a:t>
            </a:r>
          </a:p>
          <a:p>
            <a:r>
              <a:rPr lang="en-ES" dirty="0"/>
              <a:t>This is done to remove artefacts of data, such as juping behvaiour of birds and to create a continuous presence in the feeder, when the RFID hardware might not be detecting it.</a:t>
            </a:r>
          </a:p>
          <a:p>
            <a:endParaRPr lang="en-ES" dirty="0"/>
          </a:p>
          <a:p>
            <a:r>
              <a:rPr lang="en-ES" dirty="0"/>
              <a:t>Variation in the number of landing times with alpha is seen in this plots.</a:t>
            </a:r>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3721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Sparrows are small brown birds, very predominant in most of the European territory. They are known to be social animals. Understanding sparrow behavior can give </a:t>
            </a:r>
            <a:r>
              <a:rPr lang="en-US" sz="1200" kern="1200" dirty="0" err="1">
                <a:solidFill>
                  <a:schemeClr val="tx1"/>
                </a:solidFill>
                <a:effectLst/>
                <a:latin typeface="+mn-lt"/>
                <a:ea typeface="+mn-ea"/>
                <a:cs typeface="+mn-cs"/>
              </a:rPr>
              <a:t>scientistist</a:t>
            </a:r>
            <a:r>
              <a:rPr lang="en-US" sz="1200" kern="1200" dirty="0">
                <a:solidFill>
                  <a:schemeClr val="tx1"/>
                </a:solidFill>
                <a:effectLst/>
                <a:latin typeface="+mn-lt"/>
                <a:ea typeface="+mn-ea"/>
                <a:cs typeface="+mn-cs"/>
              </a:rPr>
              <a:t> insight into population changes occur seasonally when factors such as competition, predation, diseases and agricultural practices are controlled.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Lundy Island is a small island off the North Devon coast of the UK. A project of interest is the investigation of the </a:t>
            </a: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of a population of sparrows.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study is focused on recordings of these RFID chips at a Sparrow feeder on this island. These can establish connections between birds, as members who stay in close spatial proximity or who synchronize activities such as foraging can be considered to be in the same social grouping.</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5 May, 2022</a:t>
            </a:fld>
            <a:endParaRPr lang="en-US" dirty="0"/>
          </a:p>
        </p:txBody>
      </p:sp>
    </p:spTree>
    <p:extLst>
      <p:ext uri="{BB962C8B-B14F-4D97-AF65-F5344CB8AC3E}">
        <p14:creationId xmlns:p14="http://schemas.microsoft.com/office/powerpoint/2010/main" val="417910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ES" dirty="0"/>
              <a:t>Beta is the second paraemeter used to </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3962353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Two seasons, winter of 2015 and winter of 2016</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read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blue plot represents 2015 (season 1) and orange is 2016 (season 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248313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kern="1200" dirty="0">
                <a:solidFill>
                  <a:schemeClr val="tx1"/>
                </a:solidFill>
                <a:effectLst/>
                <a:latin typeface="+mn-lt"/>
                <a:ea typeface="+mn-ea"/>
                <a:cs typeface="+mn-cs"/>
              </a:rPr>
              <a:t>In its simplest form, a network is a collection of points, or nodes (vertices), joined with lines, or edges [13]. In our analysis, each node represents a bird. An edge is a social connection between two birds.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create these networks we must first parametrize and clean up the data.</a:t>
            </a:r>
          </a:p>
          <a:p>
            <a:r>
              <a:rPr lang="en-US" sz="1200" kern="1200" dirty="0">
                <a:solidFill>
                  <a:schemeClr val="tx1"/>
                </a:solidFill>
                <a:effectLst/>
                <a:latin typeface="+mn-lt"/>
                <a:ea typeface="+mn-ea"/>
                <a:cs typeface="+mn-cs"/>
              </a:rPr>
              <a:t>We first do this by introducing alpha:</a:t>
            </a:r>
          </a:p>
          <a:p>
            <a:r>
              <a:rPr lang="en-ES" dirty="0"/>
              <a:t>This is done to remove artefacts of data, such as juping behvaiour of birds and to create a continuous presence in the feeder, when the RFID hardware might not be detecting it.</a:t>
            </a:r>
          </a:p>
          <a:p>
            <a:endParaRPr lang="en-ES" dirty="0"/>
          </a:p>
          <a:p>
            <a:r>
              <a:rPr lang="en-ES" dirty="0"/>
              <a:t>Variation in the number of landing times with alpha is seen in this plots.</a:t>
            </a:r>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2046470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ES" dirty="0"/>
              <a:t>Networkx </a:t>
            </a:r>
          </a:p>
          <a:p>
            <a:endParaRPr lang="en-ES" dirty="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The Shortest Path length is a measure of the fastest way some information can reach another extreme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sz="1200" kern="1200" dirty="0">
              <a:solidFill>
                <a:schemeClr val="tx1"/>
              </a:solidFill>
              <a:effectLst/>
              <a:latin typeface="+mn-lt"/>
              <a:ea typeface="+mn-ea"/>
              <a:cs typeface="+mn-cs"/>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Eccentricity is a measure of </a:t>
            </a:r>
            <a:r>
              <a:rPr lang="en-US" sz="1200" kern="1200" dirty="0" err="1">
                <a:solidFill>
                  <a:schemeClr val="tx1"/>
                </a:solidFill>
                <a:effectLst/>
                <a:latin typeface="+mn-lt"/>
                <a:ea typeface="+mn-ea"/>
                <a:cs typeface="+mn-cs"/>
              </a:rPr>
              <a:t>maxium</a:t>
            </a:r>
            <a:r>
              <a:rPr lang="en-US" sz="1200" kern="1200" dirty="0">
                <a:solidFill>
                  <a:schemeClr val="tx1"/>
                </a:solidFill>
                <a:effectLst/>
                <a:latin typeface="+mn-lt"/>
                <a:ea typeface="+mn-ea"/>
                <a:cs typeface="+mn-cs"/>
              </a:rPr>
              <a:t> distance connection one node to all the rest</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sz="1200" kern="1200" dirty="0">
              <a:solidFill>
                <a:schemeClr val="tx1"/>
              </a:solidFill>
              <a:effectLst/>
              <a:latin typeface="+mn-lt"/>
              <a:ea typeface="+mn-ea"/>
              <a:cs typeface="+mn-cs"/>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Community detection is a measure that </a:t>
            </a:r>
            <a:r>
              <a:rPr lang="en-US" sz="1200" kern="1200" dirty="0" err="1">
                <a:solidFill>
                  <a:schemeClr val="tx1"/>
                </a:solidFill>
                <a:effectLst/>
                <a:latin typeface="+mn-lt"/>
                <a:ea typeface="+mn-ea"/>
                <a:cs typeface="+mn-cs"/>
              </a:rPr>
              <a:t>maximises</a:t>
            </a:r>
            <a:r>
              <a:rPr lang="en-US" sz="1200" kern="1200" dirty="0">
                <a:solidFill>
                  <a:schemeClr val="tx1"/>
                </a:solidFill>
                <a:effectLst/>
                <a:latin typeface="+mn-lt"/>
                <a:ea typeface="+mn-ea"/>
                <a:cs typeface="+mn-cs"/>
              </a:rPr>
              <a:t> - The modularity is, up to a multiplicative constant, the number of edges falling within groups minus the expected number in an equivalent network with edges placed at random . Greedy modularity maximization begins with each node in its separate community and joins the pair of communities that most increases modularity until no such pairs exist  (dense connections between </a:t>
            </a:r>
            <a:r>
              <a:rPr lang="en-US" sz="1200" kern="1200" dirty="0" err="1">
                <a:solidFill>
                  <a:schemeClr val="tx1"/>
                </a:solidFill>
                <a:effectLst/>
                <a:latin typeface="+mn-lt"/>
                <a:ea typeface="+mn-ea"/>
                <a:cs typeface="+mn-cs"/>
              </a:rPr>
              <a:t>eachother</a:t>
            </a:r>
            <a:r>
              <a:rPr lang="en-US" sz="1200" kern="1200" dirty="0">
                <a:solidFill>
                  <a:schemeClr val="tx1"/>
                </a:solidFill>
                <a:effectLst/>
                <a:latin typeface="+mn-lt"/>
                <a:ea typeface="+mn-ea"/>
                <a:cs typeface="+mn-cs"/>
              </a:rPr>
              <a:t> in the network not </a:t>
            </a:r>
            <a:r>
              <a:rPr lang="en-US" sz="1200" kern="1200" dirty="0" err="1">
                <a:solidFill>
                  <a:schemeClr val="tx1"/>
                </a:solidFill>
                <a:effectLst/>
                <a:latin typeface="+mn-lt"/>
                <a:ea typeface="+mn-ea"/>
                <a:cs typeface="+mn-cs"/>
              </a:rPr>
              <a:t>manyI</a:t>
            </a:r>
            <a:endParaRPr lang="en-US" sz="1200" kern="1200" dirty="0">
              <a:solidFill>
                <a:schemeClr val="tx1"/>
              </a:solidFill>
              <a:effectLst/>
              <a:latin typeface="+mn-lt"/>
              <a:ea typeface="+mn-ea"/>
              <a:cs typeface="+mn-cs"/>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CENTRALITY: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Betweenness is the proportion of </a:t>
            </a:r>
            <a:r>
              <a:rPr lang="en-US" sz="1200" kern="1200" dirty="0" err="1">
                <a:solidFill>
                  <a:schemeClr val="tx1"/>
                </a:solidFill>
                <a:effectLst/>
                <a:latin typeface="+mn-lt"/>
                <a:ea typeface="+mn-ea"/>
                <a:cs typeface="+mn-cs"/>
              </a:rPr>
              <a:t>geodisics</a:t>
            </a:r>
            <a:r>
              <a:rPr lang="en-US" sz="1200" kern="1200" dirty="0">
                <a:solidFill>
                  <a:schemeClr val="tx1"/>
                </a:solidFill>
                <a:effectLst/>
                <a:latin typeface="+mn-lt"/>
                <a:ea typeface="+mn-ea"/>
                <a:cs typeface="+mn-cs"/>
              </a:rPr>
              <a:t> a  node lies in </a:t>
            </a:r>
          </a:p>
          <a:p>
            <a:r>
              <a:rPr lang="en-US" sz="1200" kern="1200" dirty="0">
                <a:solidFill>
                  <a:schemeClr val="tx1"/>
                </a:solidFill>
                <a:effectLst/>
                <a:latin typeface="+mn-lt"/>
                <a:ea typeface="+mn-ea"/>
                <a:cs typeface="+mn-cs"/>
              </a:rPr>
              <a:t>Closeness centrality indicates how close a node is to all other nodes:</a:t>
            </a:r>
            <a:endParaRPr lang="en-US" dirty="0"/>
          </a:p>
          <a:p>
            <a:r>
              <a:rPr lang="en-US" sz="1200" kern="1200" dirty="0">
                <a:solidFill>
                  <a:schemeClr val="tx1"/>
                </a:solidFill>
                <a:effectLst/>
                <a:latin typeface="+mn-lt"/>
                <a:ea typeface="+mn-ea"/>
                <a:cs typeface="+mn-cs"/>
              </a:rPr>
              <a:t>It is calculated as the average path length (or geodesic distance) from the node to every other reachable node in the Network .</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Eigenvector centrality is a more sophisticated view of </a:t>
            </a:r>
            <a:r>
              <a:rPr lang="en-US" sz="1200" kern="1200" dirty="0" err="1">
                <a:solidFill>
                  <a:schemeClr val="tx1"/>
                </a:solidFill>
                <a:effectLst/>
                <a:latin typeface="+mn-lt"/>
                <a:ea typeface="+mn-ea"/>
                <a:cs typeface="+mn-cs"/>
              </a:rPr>
              <a:t>cen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trality</a:t>
            </a:r>
            <a:r>
              <a:rPr lang="en-US" sz="1200" kern="1200" dirty="0">
                <a:solidFill>
                  <a:schemeClr val="tx1"/>
                </a:solidFill>
                <a:effectLst/>
                <a:latin typeface="+mn-lt"/>
                <a:ea typeface="+mn-ea"/>
                <a:cs typeface="+mn-cs"/>
              </a:rPr>
              <a:t>, unlike the others, it assumes that having more contacts is not the main criterion of importance, but instead, it ranks nodes more highly if they have more important contacts. Under this assumption, the centrality of a node is related to the sum of the centrality of its </a:t>
            </a:r>
            <a:r>
              <a:rPr lang="en-US" sz="1200" kern="1200" dirty="0" err="1">
                <a:solidFill>
                  <a:schemeClr val="tx1"/>
                </a:solidFill>
                <a:effectLst/>
                <a:latin typeface="+mn-lt"/>
                <a:ea typeface="+mn-ea"/>
                <a:cs typeface="+mn-cs"/>
              </a:rPr>
              <a:t>neighbours</a:t>
            </a:r>
            <a:r>
              <a:rPr lang="en-US" sz="1200" kern="1200" dirty="0">
                <a:solidFill>
                  <a:schemeClr val="tx1"/>
                </a:solidFill>
                <a:effectLst/>
                <a:latin typeface="+mn-lt"/>
                <a:ea typeface="+mn-ea"/>
                <a:cs typeface="+mn-cs"/>
              </a:rPr>
              <a:t> (connections) </a:t>
            </a:r>
            <a:endParaRPr lang="en-US" dirty="0"/>
          </a:p>
          <a:p>
            <a:endParaRPr lang="en-US" dirty="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ES" dirty="0"/>
          </a:p>
          <a:p>
            <a:endParaRPr lang="en-ES" dirty="0"/>
          </a:p>
          <a:p>
            <a:pPr marL="0" marR="0" lvl="0" indent="0" algn="l" defTabSz="457200" rtl="0" eaLnBrk="1" fontAlgn="auto" latinLnBrk="0" hangingPunct="1">
              <a:lnSpc>
                <a:spcPct val="100000"/>
              </a:lnSpc>
              <a:spcBef>
                <a:spcPts val="0"/>
              </a:spcBef>
              <a:spcAft>
                <a:spcPts val="0"/>
              </a:spcAft>
              <a:buClrTx/>
              <a:buSzTx/>
              <a:buFontTx/>
              <a:buNone/>
              <a:tabLst/>
              <a:defRPr/>
            </a:pPr>
            <a:r>
              <a:rPr lang="en-ES" dirty="0"/>
              <a:t>B</a:t>
            </a:r>
            <a:r>
              <a:rPr lang="en-US" sz="1200" kern="1200" dirty="0" err="1">
                <a:solidFill>
                  <a:schemeClr val="tx1"/>
                </a:solidFill>
                <a:effectLst/>
                <a:latin typeface="+mn-lt"/>
                <a:ea typeface="+mn-ea"/>
                <a:cs typeface="+mn-cs"/>
              </a:rPr>
              <a:t>etweenness</a:t>
            </a:r>
            <a:r>
              <a:rPr lang="en-US" sz="1200" kern="1200" dirty="0">
                <a:solidFill>
                  <a:schemeClr val="tx1"/>
                </a:solidFill>
                <a:effectLst/>
                <a:latin typeface="+mn-lt"/>
                <a:ea typeface="+mn-ea"/>
                <a:cs typeface="+mn-cs"/>
              </a:rPr>
              <a:t> centrality quantifies - how in-</a:t>
            </a:r>
            <a:r>
              <a:rPr lang="en-US" sz="1200" i="1" kern="1200" dirty="0">
                <a:solidFill>
                  <a:schemeClr val="tx1"/>
                </a:solidFill>
                <a:effectLst/>
                <a:latin typeface="+mn-lt"/>
                <a:ea typeface="+mn-ea"/>
                <a:cs typeface="+mn-cs"/>
              </a:rPr>
              <a:t>between </a:t>
            </a:r>
            <a:r>
              <a:rPr lang="en-US" sz="1200" kern="1200" dirty="0">
                <a:solidFill>
                  <a:schemeClr val="tx1"/>
                </a:solidFill>
                <a:effectLst/>
                <a:latin typeface="+mn-lt"/>
                <a:ea typeface="+mn-ea"/>
                <a:cs typeface="+mn-cs"/>
              </a:rPr>
              <a:t>the node is when information is spread through the Network.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Ratio number of </a:t>
            </a:r>
            <a:r>
              <a:rPr lang="en-US" sz="1200" kern="1200" dirty="0" err="1">
                <a:solidFill>
                  <a:schemeClr val="tx1"/>
                </a:solidFill>
                <a:effectLst/>
                <a:latin typeface="+mn-lt"/>
                <a:ea typeface="+mn-ea"/>
                <a:cs typeface="+mn-cs"/>
              </a:rPr>
              <a:t>geodisics</a:t>
            </a:r>
            <a:r>
              <a:rPr lang="en-US" sz="1200" kern="1200" dirty="0">
                <a:solidFill>
                  <a:schemeClr val="tx1"/>
                </a:solidFill>
                <a:effectLst/>
                <a:latin typeface="+mn-lt"/>
                <a:ea typeface="+mn-ea"/>
                <a:cs typeface="+mn-cs"/>
              </a:rPr>
              <a:t> between the two nodes that includes node we are calculating this measure for. Summed over all pairs of nodes.</a:t>
            </a:r>
            <a:endParaRPr lang="en-US" dirty="0"/>
          </a:p>
          <a:p>
            <a:endParaRPr lang="en-ES" dirty="0"/>
          </a:p>
          <a:p>
            <a:endParaRPr lang="en-ES" dirty="0"/>
          </a:p>
          <a:p>
            <a:endParaRPr lang="en-ES" dirty="0"/>
          </a:p>
          <a:p>
            <a:endParaRPr lang="en-ES" dirty="0"/>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6 May, 2022</a:t>
            </a:fld>
            <a:endParaRPr lang="en-US" dirty="0"/>
          </a:p>
        </p:txBody>
      </p:sp>
    </p:spTree>
    <p:extLst>
      <p:ext uri="{BB962C8B-B14F-4D97-AF65-F5344CB8AC3E}">
        <p14:creationId xmlns:p14="http://schemas.microsoft.com/office/powerpoint/2010/main" val="91856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This was a big part of the project: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Initially, the distributions of landing times with </a:t>
            </a:r>
            <a:r>
              <a:rPr lang="el-GR" sz="1200" kern="1200" dirty="0">
                <a:solidFill>
                  <a:schemeClr val="tx1"/>
                </a:solidFill>
                <a:effectLst/>
                <a:latin typeface="+mn-lt"/>
                <a:ea typeface="+mn-ea"/>
                <a:cs typeface="+mn-cs"/>
              </a:rPr>
              <a:t>α </a:t>
            </a:r>
            <a:r>
              <a:rPr lang="en-US" sz="1200" kern="1200" dirty="0">
                <a:solidFill>
                  <a:schemeClr val="tx1"/>
                </a:solidFill>
                <a:effectLst/>
                <a:latin typeface="+mn-lt"/>
                <a:ea typeface="+mn-ea"/>
                <a:cs typeface="+mn-cs"/>
              </a:rPr>
              <a:t>and </a:t>
            </a:r>
            <a:r>
              <a:rPr lang="el-GR" sz="1200" kern="1200" dirty="0">
                <a:solidFill>
                  <a:schemeClr val="tx1"/>
                </a:solidFill>
                <a:effectLst/>
                <a:latin typeface="+mn-lt"/>
                <a:ea typeface="+mn-ea"/>
                <a:cs typeface="+mn-cs"/>
              </a:rPr>
              <a:t>β </a:t>
            </a:r>
            <a:r>
              <a:rPr lang="en-US" sz="1200" kern="1200" dirty="0">
                <a:solidFill>
                  <a:schemeClr val="tx1"/>
                </a:solidFill>
                <a:effectLst/>
                <a:latin typeface="+mn-lt"/>
                <a:ea typeface="+mn-ea"/>
                <a:cs typeface="+mn-cs"/>
              </a:rPr>
              <a:t>were explored.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·Analysis of the 37 </a:t>
            </a:r>
            <a:r>
              <a:rPr lang="en-US" dirty="0"/>
              <a:t>common birds </a:t>
            </a:r>
            <a:r>
              <a:rPr lang="en-US" dirty="0" err="1"/>
              <a:t>behaviour</a:t>
            </a:r>
            <a:r>
              <a:rPr lang="en-US" dirty="0"/>
              <a:t> such as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t>
            </a:r>
            <a:r>
              <a:rPr lang="en-ES" sz="1200" dirty="0"/>
              <a:t>Linear trend sraers at around alpha = 145s</a:t>
            </a:r>
            <a:endParaRPr lang="en-US" dirty="0"/>
          </a:p>
          <a:p>
            <a:endParaRPr lang="en-US" dirty="0"/>
          </a:p>
          <a:p>
            <a:r>
              <a:rPr lang="en-US" dirty="0"/>
              <a:t>· we also looked at the distribution of weekly landing times and attempted to minimize the difference between each week.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method was a failure as some birds die, are predated…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Also considered other methods, min. std. of weeks… However farmer </a:t>
            </a:r>
            <a:r>
              <a:rPr lang="en-US" dirty="0" err="1"/>
              <a:t>bahviour</a:t>
            </a:r>
            <a:r>
              <a:rPr lang="en-US" dirty="0"/>
              <a:t> varied therefore we can conclude anything from this.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wasn’t explored further as bird </a:t>
            </a: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changes as they age and have less need to feed, or are more prone to infections, disease and being predated during the season.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though the initial part of the project was based on finding optimum values for these temporal parameters, we noticed that additional information and time would be needed to confidently define these values. Linear relationships, correlation patterns and overlaps between seasons cannot be used to specify temporal definitions, when factors such as age, predation and seasonal variation within others, are not taken into account.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Empirical considerations: </a:t>
            </a:r>
            <a:r>
              <a:rPr lang="en-US" sz="1200" kern="1200" dirty="0">
                <a:solidFill>
                  <a:schemeClr val="tx1"/>
                </a:solidFill>
                <a:effectLst/>
                <a:latin typeface="+mn-lt"/>
                <a:ea typeface="+mn-ea"/>
                <a:cs typeface="+mn-cs"/>
              </a:rPr>
              <a:t>Ecology and biology PhDs have been carried out on this species. After inconclusive results on </a:t>
            </a:r>
            <a:r>
              <a:rPr lang="el-GR" sz="1200" kern="1200" dirty="0">
                <a:solidFill>
                  <a:schemeClr val="tx1"/>
                </a:solidFill>
                <a:effectLst/>
                <a:latin typeface="+mn-lt"/>
                <a:ea typeface="+mn-ea"/>
                <a:cs typeface="+mn-cs"/>
              </a:rPr>
              <a:t>α </a:t>
            </a:r>
            <a:r>
              <a:rPr lang="en-US" sz="1200" kern="1200" dirty="0">
                <a:solidFill>
                  <a:schemeClr val="tx1"/>
                </a:solidFill>
                <a:effectLst/>
                <a:latin typeface="+mn-lt"/>
                <a:ea typeface="+mn-ea"/>
                <a:cs typeface="+mn-cs"/>
              </a:rPr>
              <a:t>and </a:t>
            </a:r>
            <a:r>
              <a:rPr lang="el-GR" sz="1200" kern="1200" dirty="0">
                <a:solidFill>
                  <a:schemeClr val="tx1"/>
                </a:solidFill>
                <a:effectLst/>
                <a:latin typeface="+mn-lt"/>
                <a:ea typeface="+mn-ea"/>
                <a:cs typeface="+mn-cs"/>
              </a:rPr>
              <a:t>β, </a:t>
            </a:r>
            <a:r>
              <a:rPr lang="en-US" sz="1200" kern="1200" dirty="0">
                <a:solidFill>
                  <a:schemeClr val="tx1"/>
                </a:solidFill>
                <a:effectLst/>
                <a:latin typeface="+mn-lt"/>
                <a:ea typeface="+mn-ea"/>
                <a:cs typeface="+mn-cs"/>
              </a:rPr>
              <a:t>communication and footage evidence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a:p>
            <a:endParaRPr lang="en-US" dirty="0"/>
          </a:p>
          <a:p>
            <a:endParaRPr lang="en-US" dirty="0"/>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5 May, 2022</a:t>
            </a:fld>
            <a:endParaRPr lang="en-US" dirty="0"/>
          </a:p>
        </p:txBody>
      </p:sp>
    </p:spTree>
    <p:extLst>
      <p:ext uri="{BB962C8B-B14F-4D97-AF65-F5344CB8AC3E}">
        <p14:creationId xmlns:p14="http://schemas.microsoft.com/office/powerpoint/2010/main" val="4205234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expect the pathway of influence transmitted by nodes that have a high degree and closeness centrality. These can both influence the network easily through direct information propagation or indirectly, as a result of being part of many short paths with other nodes. </a:t>
            </a:r>
            <a:endParaRPr lang="en-US" dirty="0"/>
          </a:p>
          <a:p>
            <a:endParaRPr lang="en-E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Similarly, nodes high in betweenness lie on many Network geodesics. Those with high Eigenvector, are linked to well- connected nodes. All of the nodes high in these measures can influence many other members of the network, either directly or indirectly facilitating or hindering other network connections.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Error in the mean </a:t>
            </a:r>
            <a:endParaRPr lang="en-US" dirty="0"/>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5 May, 2022</a:t>
            </a:fld>
            <a:endParaRPr lang="en-US" dirty="0"/>
          </a:p>
        </p:txBody>
      </p:sp>
    </p:spTree>
    <p:extLst>
      <p:ext uri="{BB962C8B-B14F-4D97-AF65-F5344CB8AC3E}">
        <p14:creationId xmlns:p14="http://schemas.microsoft.com/office/powerpoint/2010/main" val="338433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distribution of degrees can be seen as the simplest measure that falls under this definition. As seen in Fig. 11, we can fit a simple power-law distribution of the form ∼ Ax−</a:t>
            </a:r>
            <a:r>
              <a:rPr lang="el-GR" sz="1200" kern="1200" dirty="0">
                <a:solidFill>
                  <a:schemeClr val="tx1"/>
                </a:solidFill>
                <a:effectLst/>
                <a:latin typeface="+mn-lt"/>
                <a:ea typeface="+mn-ea"/>
                <a:cs typeface="+mn-cs"/>
              </a:rPr>
              <a:t>γ </a:t>
            </a:r>
            <a:r>
              <a:rPr lang="en-US" sz="1200" kern="1200" dirty="0">
                <a:solidFill>
                  <a:schemeClr val="tx1"/>
                </a:solidFill>
                <a:effectLst/>
                <a:latin typeface="+mn-lt"/>
                <a:ea typeface="+mn-ea"/>
                <a:cs typeface="+mn-cs"/>
              </a:rPr>
              <a:t>to both seasons. The observation of a power-law distribution thus indicates that the placement of edges in the network is, in a sense, far from being random. Nonetheless, these distributions don’t follow power laws precisely. Some studies have also shown this in other networks. Nonetheless, they do tend to have skewed degree distributions with a lot of low-degree nodes and a small number of high-degree hubs.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FAR FROM RANDOM WHICH WOULD BE REPRESENTED BY A BINOMIAL OR POISSON DISTRIBUTION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predominant unevenness in the power-law description is seen in the data from 2015.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lvl="0" indent="-228600" algn="l" defTabSz="457200" rtl="0" eaLnBrk="1" fontAlgn="auto" latinLnBrk="0" hangingPunct="1">
              <a:lnSpc>
                <a:spcPct val="100000"/>
              </a:lnSpc>
              <a:spcBef>
                <a:spcPts val="0"/>
              </a:spcBef>
              <a:spcAft>
                <a:spcPts val="0"/>
              </a:spcAft>
              <a:buClrTx/>
              <a:buSzTx/>
              <a:buFontTx/>
              <a:buAutoNum type="alphaUcParenR"/>
              <a:tabLst/>
              <a:defRPr/>
            </a:pPr>
            <a:r>
              <a:rPr lang="en-US" sz="1200" kern="1200" dirty="0">
                <a:solidFill>
                  <a:schemeClr val="tx1"/>
                </a:solidFill>
                <a:effectLst/>
                <a:latin typeface="+mn-lt"/>
                <a:ea typeface="+mn-ea"/>
                <a:cs typeface="+mn-cs"/>
              </a:rPr>
              <a:t>Degree distribution</a:t>
            </a:r>
          </a:p>
          <a:p>
            <a:pPr marL="228600" marR="0" lvl="0" indent="-228600" algn="l" defTabSz="457200" rtl="0" eaLnBrk="1" fontAlgn="auto" latinLnBrk="0" hangingPunct="1">
              <a:lnSpc>
                <a:spcPct val="100000"/>
              </a:lnSpc>
              <a:spcBef>
                <a:spcPts val="0"/>
              </a:spcBef>
              <a:spcAft>
                <a:spcPts val="0"/>
              </a:spcAft>
              <a:buClrTx/>
              <a:buSzTx/>
              <a:buFontTx/>
              <a:buAutoNum type="alphaUcParenR"/>
              <a:tabLst/>
              <a:defRPr/>
            </a:pPr>
            <a:r>
              <a:rPr lang="en-US" dirty="0"/>
              <a:t>Variation of edge number with average degree (weighted edges/nodes) against total number of edges</a:t>
            </a:r>
          </a:p>
          <a:p>
            <a:pPr marL="228600" marR="0" lvl="0" indent="-228600" algn="l" defTabSz="457200" rtl="0" eaLnBrk="1" fontAlgn="auto" latinLnBrk="0" hangingPunct="1">
              <a:lnSpc>
                <a:spcPct val="100000"/>
              </a:lnSpc>
              <a:spcBef>
                <a:spcPts val="0"/>
              </a:spcBef>
              <a:spcAft>
                <a:spcPts val="0"/>
              </a:spcAft>
              <a:buClrTx/>
              <a:buSzTx/>
              <a:buFontTx/>
              <a:buAutoNum type="alphaUcParenR"/>
              <a:tabLst/>
              <a:defRPr/>
            </a:pPr>
            <a:r>
              <a:rPr lang="en-US" dirty="0"/>
              <a:t>WE TRIED LOGARITHMIC BINNING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5 May, 2022</a:t>
            </a:fld>
            <a:endParaRPr lang="en-US" dirty="0"/>
          </a:p>
        </p:txBody>
      </p:sp>
    </p:spTree>
    <p:extLst>
      <p:ext uri="{BB962C8B-B14F-4D97-AF65-F5344CB8AC3E}">
        <p14:creationId xmlns:p14="http://schemas.microsoft.com/office/powerpoint/2010/main" val="198529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Logarithmic-score (l-score) ranks friends according to a logarithmic ranking (gives a value from 0 to 1)</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(weekly, N</a:t>
            </a:r>
            <a:r>
              <a:rPr lang="el-GR" dirty="0"/>
              <a:t>σ, </a:t>
            </a:r>
            <a:r>
              <a:rPr lang="en-US" dirty="0"/>
              <a:t>L-score and edge threshold). The edge thresholds is varied from [0, 454] in season 1, and from [0, 298] in season 2. Weeks and N</a:t>
            </a:r>
            <a:r>
              <a:rPr lang="el-GR" dirty="0"/>
              <a:t>σ </a:t>
            </a:r>
            <a:r>
              <a:rPr lang="en-US" dirty="0"/>
              <a:t>are set to vary from [0,7], while L-score ranges from [0, 1].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Sigma 2016 we loose a lot of connections quickly, as </a:t>
            </a:r>
            <a:r>
              <a:rPr lang="en-US" dirty="0" err="1"/>
              <a:t>theres</a:t>
            </a:r>
            <a:r>
              <a:rPr lang="en-US" dirty="0"/>
              <a:t> not much data and </a:t>
            </a:r>
          </a:p>
          <a:p>
            <a:endParaRPr lang="en-US" dirty="0"/>
          </a:p>
          <a:p>
            <a:endParaRPr lang="en-E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5 May, 2022</a:t>
            </a:fld>
            <a:endParaRPr lang="en-US" dirty="0"/>
          </a:p>
        </p:txBody>
      </p:sp>
    </p:spTree>
    <p:extLst>
      <p:ext uri="{BB962C8B-B14F-4D97-AF65-F5344CB8AC3E}">
        <p14:creationId xmlns:p14="http://schemas.microsoft.com/office/powerpoint/2010/main" val="1619325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bg>
      <p:bgPr>
        <a:solidFill>
          <a:srgbClr val="EBEEEE"/>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942832"/>
            <a:ext cx="6400800" cy="604513"/>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3" name="Title 12"/>
          <p:cNvSpPr>
            <a:spLocks noGrp="1"/>
          </p:cNvSpPr>
          <p:nvPr>
            <p:ph type="title"/>
          </p:nvPr>
        </p:nvSpPr>
        <p:spPr>
          <a:xfrm>
            <a:off x="457200" y="2096689"/>
            <a:ext cx="8229600" cy="1143000"/>
          </a:xfrm>
        </p:spPr>
        <p:txBody>
          <a:bodyPr/>
          <a:lstStyle>
            <a:lvl1pPr algn="l">
              <a:defRPr sz="5000" b="0">
                <a:solidFill>
                  <a:srgbClr val="003E74"/>
                </a:solidFill>
              </a:defRPr>
            </a:lvl1pPr>
          </a:lstStyle>
          <a:p>
            <a:r>
              <a:rPr lang="en-GB" dirty="0"/>
              <a:t>Click to edit Master 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2548"/>
              </a:buClr>
              <a:defRPr/>
            </a:lvl1pPr>
          </a:lstStyle>
          <a:p>
            <a:endParaRPr lang="en-US" dirty="0"/>
          </a:p>
        </p:txBody>
      </p:sp>
      <p:sp>
        <p:nvSpPr>
          <p:cNvPr id="9"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buClr>
                <a:srgbClr val="002548"/>
              </a:buClr>
              <a:defRPr/>
            </a:lvl1pPr>
            <a:lvl2pPr>
              <a:buClr>
                <a:srgbClr val="002548"/>
              </a:buClr>
              <a:defRPr/>
            </a:lvl2pPr>
            <a:lvl3pPr>
              <a:buClr>
                <a:srgbClr val="002548"/>
              </a:buClr>
              <a:defRPr sz="1200"/>
            </a:lvl3pPr>
            <a:lvl4pPr>
              <a:buClr>
                <a:srgbClr val="002548"/>
              </a:buClr>
              <a:defRPr sz="1200"/>
            </a:lvl4pPr>
            <a:lvl5pPr>
              <a:buClr>
                <a:srgbClr val="002548"/>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5"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9" name="Text Placeholder 3"/>
          <p:cNvSpPr>
            <a:spLocks noGrp="1"/>
          </p:cNvSpPr>
          <p:nvPr>
            <p:ph type="body" sz="quarter" idx="15"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2548"/>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Picture Placeholder 8"/>
          <p:cNvSpPr>
            <a:spLocks noGrp="1"/>
          </p:cNvSpPr>
          <p:nvPr>
            <p:ph type="pic" sz="quarter" idx="13"/>
          </p:nvPr>
        </p:nvSpPr>
        <p:spPr>
          <a:xfrm>
            <a:off x="457199" y="1487908"/>
            <a:ext cx="8229601" cy="3646965"/>
          </a:xfrm>
        </p:spPr>
        <p:txBody>
          <a:bodyPr/>
          <a:lstStyle>
            <a:lvl1pPr>
              <a:buClr>
                <a:srgbClr val="002548"/>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Picture Placeholder 8"/>
          <p:cNvSpPr>
            <a:spLocks noGrp="1"/>
          </p:cNvSpPr>
          <p:nvPr>
            <p:ph type="pic" sz="quarter" idx="13"/>
          </p:nvPr>
        </p:nvSpPr>
        <p:spPr>
          <a:xfrm>
            <a:off x="457199" y="1487908"/>
            <a:ext cx="3951287" cy="3646965"/>
          </a:xfrm>
        </p:spPr>
        <p:txBody>
          <a:bodyPr/>
          <a:lstStyle>
            <a:lvl1pPr>
              <a:buClr>
                <a:srgbClr val="002548"/>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2548"/>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2548"/>
              </a:buClr>
              <a:defRPr/>
            </a:lvl1pPr>
          </a:lstStyle>
          <a:p>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EBEEEE"/>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EEE"/>
        </a:solidFill>
        <a:effectLst/>
      </p:bgPr>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Lst>
  <p:hf hdr="0"/>
  <p:txStyles>
    <p:titleStyle>
      <a:lvl1pPr algn="l" defTabSz="457200" rtl="0" eaLnBrk="1" latinLnBrk="0" hangingPunct="1">
        <a:spcBef>
          <a:spcPct val="0"/>
        </a:spcBef>
        <a:buNone/>
        <a:defRPr sz="2800" b="1" kern="1200">
          <a:solidFill>
            <a:srgbClr val="003E74"/>
          </a:solidFill>
          <a:latin typeface="Arial"/>
          <a:ea typeface="+mj-ea"/>
          <a:cs typeface="Arial"/>
        </a:defRPr>
      </a:lvl1pPr>
    </p:titleStyle>
    <p:body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2006.04951"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2Fs41467-019-08746-5" TargetMode="External"/><Relationship Id="rId2" Type="http://schemas.openxmlformats.org/officeDocument/2006/relationships/hyperlink" Target="https://doi.org/10.1109%2Fglocom.2016.7841580" TargetMode="External"/><Relationship Id="rId1" Type="http://schemas.openxmlformats.org/officeDocument/2006/relationships/slideLayout" Target="../slideLayouts/slideLayout2.xml"/><Relationship Id="rId4" Type="http://schemas.openxmlformats.org/officeDocument/2006/relationships/hyperlink" Target="https://www.learndatasci.com/glossary/jaccard-similarit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ght, night, lit, dark&#10;&#10;Description automatically generated">
            <a:extLst>
              <a:ext uri="{FF2B5EF4-FFF2-40B4-BE49-F238E27FC236}">
                <a16:creationId xmlns:a16="http://schemas.microsoft.com/office/drawing/2014/main" id="{CB6CC899-11B9-A914-3863-736AE94D00CF}"/>
              </a:ext>
            </a:extLst>
          </p:cNvPr>
          <p:cNvPicPr>
            <a:picLocks noChangeAspect="1"/>
          </p:cNvPicPr>
          <p:nvPr/>
        </p:nvPicPr>
        <p:blipFill>
          <a:blip r:embed="rId2"/>
          <a:stretch>
            <a:fillRect/>
          </a:stretch>
        </p:blipFill>
        <p:spPr>
          <a:xfrm>
            <a:off x="271179" y="1407213"/>
            <a:ext cx="5182514" cy="4659396"/>
          </a:xfrm>
          <a:prstGeom prst="rect">
            <a:avLst/>
          </a:prstGeom>
        </p:spPr>
      </p:pic>
      <p:sp>
        <p:nvSpPr>
          <p:cNvPr id="2" name="Subtitle 1"/>
          <p:cNvSpPr>
            <a:spLocks noGrp="1"/>
          </p:cNvSpPr>
          <p:nvPr>
            <p:ph type="subTitle" idx="1"/>
          </p:nvPr>
        </p:nvSpPr>
        <p:spPr>
          <a:xfrm>
            <a:off x="5608490" y="5462096"/>
            <a:ext cx="3146212" cy="604513"/>
          </a:xfrm>
        </p:spPr>
        <p:txBody>
          <a:bodyPr/>
          <a:lstStyle/>
          <a:p>
            <a:r>
              <a:rPr lang="en-GB" sz="1000" dirty="0"/>
              <a:t>Fig. 1: “Spaghetti Monster” [1]: Network of birds given certain 'interaction' criteria. Visualisation created using </a:t>
            </a:r>
            <a:r>
              <a:rPr lang="en-GB" sz="1000" dirty="0" err="1"/>
              <a:t>Pyvis</a:t>
            </a:r>
            <a:r>
              <a:rPr lang="en-GB" sz="1000" dirty="0"/>
              <a:t> [2].</a:t>
            </a:r>
          </a:p>
        </p:txBody>
      </p:sp>
      <p:sp>
        <p:nvSpPr>
          <p:cNvPr id="3" name="Title 2"/>
          <p:cNvSpPr>
            <a:spLocks noGrp="1"/>
          </p:cNvSpPr>
          <p:nvPr>
            <p:ph type="title"/>
          </p:nvPr>
        </p:nvSpPr>
        <p:spPr>
          <a:xfrm>
            <a:off x="4382429" y="1842977"/>
            <a:ext cx="4572000" cy="1143000"/>
          </a:xfrm>
        </p:spPr>
        <p:txBody>
          <a:bodyPr/>
          <a:lstStyle/>
          <a:p>
            <a:pPr algn="r"/>
            <a:r>
              <a:rPr lang="en-GB" sz="4400" dirty="0"/>
              <a:t>Sparrow Time Series Data Analysis</a:t>
            </a:r>
          </a:p>
        </p:txBody>
      </p:sp>
      <p:sp>
        <p:nvSpPr>
          <p:cNvPr id="4" name="Text Placeholder 3"/>
          <p:cNvSpPr>
            <a:spLocks noGrp="1"/>
          </p:cNvSpPr>
          <p:nvPr>
            <p:ph type="body" sz="quarter" idx="11"/>
          </p:nvPr>
        </p:nvSpPr>
        <p:spPr>
          <a:xfrm>
            <a:off x="6451907" y="3919876"/>
            <a:ext cx="2692093" cy="256874"/>
          </a:xfrm>
        </p:spPr>
        <p:txBody>
          <a:bodyPr/>
          <a:lstStyle/>
          <a:p>
            <a:r>
              <a:rPr lang="en-GB" dirty="0"/>
              <a:t>Sara </a:t>
            </a:r>
            <a:r>
              <a:rPr lang="en-GB" dirty="0" err="1"/>
              <a:t>Capdevila</a:t>
            </a:r>
            <a:r>
              <a:rPr lang="en-GB" dirty="0"/>
              <a:t> </a:t>
            </a:r>
            <a:r>
              <a:rPr lang="en-GB" dirty="0" err="1"/>
              <a:t>Solé</a:t>
            </a:r>
            <a:r>
              <a:rPr lang="en-GB" dirty="0"/>
              <a:t>, CID: 01727810</a:t>
            </a:r>
          </a:p>
        </p:txBody>
      </p:sp>
      <p:sp>
        <p:nvSpPr>
          <p:cNvPr id="5" name="Text Placeholder 4"/>
          <p:cNvSpPr>
            <a:spLocks noGrp="1"/>
          </p:cNvSpPr>
          <p:nvPr>
            <p:ph type="body" sz="quarter" idx="13"/>
          </p:nvPr>
        </p:nvSpPr>
        <p:spPr>
          <a:xfrm>
            <a:off x="7355551" y="348249"/>
            <a:ext cx="1591545" cy="257175"/>
          </a:xfrm>
        </p:spPr>
        <p:txBody>
          <a:bodyPr/>
          <a:lstStyle/>
          <a:p>
            <a:r>
              <a:rPr lang="en-GB" dirty="0"/>
              <a:t>06/05/2022</a:t>
            </a:r>
          </a:p>
        </p:txBody>
      </p:sp>
      <p:sp>
        <p:nvSpPr>
          <p:cNvPr id="13" name="Text Placeholder 3">
            <a:extLst>
              <a:ext uri="{FF2B5EF4-FFF2-40B4-BE49-F238E27FC236}">
                <a16:creationId xmlns:a16="http://schemas.microsoft.com/office/drawing/2014/main" id="{BFAA4BF3-E0CB-6BD2-C14F-2A198188A1B0}"/>
              </a:ext>
            </a:extLst>
          </p:cNvPr>
          <p:cNvSpPr txBox="1">
            <a:spLocks/>
          </p:cNvSpPr>
          <p:nvPr/>
        </p:nvSpPr>
        <p:spPr>
          <a:xfrm>
            <a:off x="307288" y="6120282"/>
            <a:ext cx="2692093" cy="256874"/>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Project partner: Dariusz </a:t>
            </a:r>
            <a:r>
              <a:rPr lang="en-GB" dirty="0" err="1"/>
              <a:t>Duszynski</a:t>
            </a:r>
            <a:endParaRPr lang="en-GB" dirty="0"/>
          </a:p>
        </p:txBody>
      </p:sp>
    </p:spTree>
    <p:extLst>
      <p:ext uri="{BB962C8B-B14F-4D97-AF65-F5344CB8AC3E}">
        <p14:creationId xmlns:p14="http://schemas.microsoft.com/office/powerpoint/2010/main" val="95432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F4436B-89C9-5FE3-F6A1-A348138B617C}"/>
              </a:ext>
            </a:extLst>
          </p:cNvPr>
          <p:cNvSpPr>
            <a:spLocks noGrp="1"/>
          </p:cNvSpPr>
          <p:nvPr>
            <p:ph type="title"/>
          </p:nvPr>
        </p:nvSpPr>
        <p:spPr>
          <a:xfrm>
            <a:off x="1521732" y="136835"/>
            <a:ext cx="7622268" cy="2153335"/>
          </a:xfrm>
        </p:spPr>
        <p:txBody>
          <a:bodyPr/>
          <a:lstStyle/>
          <a:p>
            <a:r>
              <a:rPr lang="en-ES" dirty="0"/>
              <a:t>Sparisifcation methods</a:t>
            </a:r>
          </a:p>
        </p:txBody>
      </p:sp>
      <p:sp>
        <p:nvSpPr>
          <p:cNvPr id="8" name="TextBox 7">
            <a:extLst>
              <a:ext uri="{FF2B5EF4-FFF2-40B4-BE49-F238E27FC236}">
                <a16:creationId xmlns:a16="http://schemas.microsoft.com/office/drawing/2014/main" id="{188E60E6-0235-C16D-9DD7-0EAC752D46D9}"/>
              </a:ext>
            </a:extLst>
          </p:cNvPr>
          <p:cNvSpPr txBox="1"/>
          <p:nvPr/>
        </p:nvSpPr>
        <p:spPr>
          <a:xfrm>
            <a:off x="334306" y="1859527"/>
            <a:ext cx="4572000" cy="2862322"/>
          </a:xfrm>
          <a:prstGeom prst="rect">
            <a:avLst/>
          </a:prstGeom>
          <a:noFill/>
        </p:spPr>
        <p:txBody>
          <a:bodyPr wrap="square">
            <a:spAutoFit/>
          </a:bodyPr>
          <a:lstStyle/>
          <a:p>
            <a:pPr marL="285750" indent="-285750">
              <a:buFont typeface="Arial" panose="020B0604020202020204" pitchFamily="34" charset="0"/>
              <a:buChar char="•"/>
            </a:pPr>
            <a:r>
              <a:rPr lang="en-US" dirty="0"/>
              <a:t>Weakest connection</a:t>
            </a:r>
          </a:p>
          <a:p>
            <a:pPr marL="285750" indent="-285750">
              <a:buFont typeface="Arial" panose="020B0604020202020204" pitchFamily="34" charset="0"/>
              <a:buChar char="•"/>
            </a:pPr>
            <a:r>
              <a:rPr lang="en-US" dirty="0"/>
              <a:t>Edge threshold</a:t>
            </a:r>
          </a:p>
          <a:p>
            <a:pPr marL="285750" indent="-285750">
              <a:buFont typeface="Arial" panose="020B0604020202020204" pitchFamily="34" charset="0"/>
              <a:buChar char="•"/>
            </a:pPr>
            <a:r>
              <a:rPr lang="en-US" dirty="0"/>
              <a:t>Logarithmic-score </a:t>
            </a:r>
          </a:p>
          <a:p>
            <a:pPr marL="285750" indent="-285750">
              <a:buFont typeface="Arial" panose="020B0604020202020204" pitchFamily="34" charset="0"/>
              <a:buChar char="•"/>
            </a:pPr>
            <a:r>
              <a:rPr lang="en-US" dirty="0">
                <a:effectLst/>
              </a:rPr>
              <a:t>Expected connections [13]</a:t>
            </a:r>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Weekly repeated connections</a:t>
            </a:r>
            <a:r>
              <a:rPr lang="en-US" dirty="0">
                <a:effectLst/>
              </a:rPr>
              <a:t> </a:t>
            </a:r>
            <a:endParaRPr lang="en-US" dirty="0"/>
          </a:p>
        </p:txBody>
      </p:sp>
      <p:pic>
        <p:nvPicPr>
          <p:cNvPr id="20" name="Picture 19" descr="Text&#10;&#10;Description automatically generated">
            <a:extLst>
              <a:ext uri="{FF2B5EF4-FFF2-40B4-BE49-F238E27FC236}">
                <a16:creationId xmlns:a16="http://schemas.microsoft.com/office/drawing/2014/main" id="{743A8D69-03CD-9DC5-F650-59481E8CABFC}"/>
              </a:ext>
            </a:extLst>
          </p:cNvPr>
          <p:cNvPicPr>
            <a:picLocks noChangeAspect="1"/>
          </p:cNvPicPr>
          <p:nvPr/>
        </p:nvPicPr>
        <p:blipFill>
          <a:blip r:embed="rId3"/>
          <a:stretch>
            <a:fillRect/>
          </a:stretch>
        </p:blipFill>
        <p:spPr>
          <a:xfrm>
            <a:off x="956916" y="2987950"/>
            <a:ext cx="2399309" cy="882099"/>
          </a:xfrm>
          <a:prstGeom prst="rect">
            <a:avLst/>
          </a:prstGeom>
        </p:spPr>
      </p:pic>
      <p:pic>
        <p:nvPicPr>
          <p:cNvPr id="25" name="Picture 24" descr="Text&#10;&#10;Description automatically generated">
            <a:extLst>
              <a:ext uri="{FF2B5EF4-FFF2-40B4-BE49-F238E27FC236}">
                <a16:creationId xmlns:a16="http://schemas.microsoft.com/office/drawing/2014/main" id="{E89D4D6F-2284-6E79-4D0B-2438BF182FE1}"/>
              </a:ext>
            </a:extLst>
          </p:cNvPr>
          <p:cNvPicPr>
            <a:picLocks noChangeAspect="1"/>
          </p:cNvPicPr>
          <p:nvPr/>
        </p:nvPicPr>
        <p:blipFill>
          <a:blip r:embed="rId4"/>
          <a:stretch>
            <a:fillRect/>
          </a:stretch>
        </p:blipFill>
        <p:spPr>
          <a:xfrm>
            <a:off x="956916" y="3689012"/>
            <a:ext cx="2425700" cy="647700"/>
          </a:xfrm>
          <a:prstGeom prst="rect">
            <a:avLst/>
          </a:prstGeom>
        </p:spPr>
      </p:pic>
      <p:sp>
        <p:nvSpPr>
          <p:cNvPr id="26" name="TextBox 25">
            <a:extLst>
              <a:ext uri="{FF2B5EF4-FFF2-40B4-BE49-F238E27FC236}">
                <a16:creationId xmlns:a16="http://schemas.microsoft.com/office/drawing/2014/main" id="{91DC885E-7C9A-FE7A-ECC5-6CC3642F6831}"/>
              </a:ext>
            </a:extLst>
          </p:cNvPr>
          <p:cNvSpPr txBox="1"/>
          <p:nvPr/>
        </p:nvSpPr>
        <p:spPr>
          <a:xfrm>
            <a:off x="3694948" y="3184545"/>
            <a:ext cx="466794" cy="369332"/>
          </a:xfrm>
          <a:prstGeom prst="rect">
            <a:avLst/>
          </a:prstGeom>
          <a:noFill/>
        </p:spPr>
        <p:txBody>
          <a:bodyPr wrap="none" rtlCol="0">
            <a:spAutoFit/>
          </a:bodyPr>
          <a:lstStyle/>
          <a:p>
            <a:r>
              <a:rPr lang="en-ES" dirty="0"/>
              <a:t>(1)</a:t>
            </a:r>
          </a:p>
        </p:txBody>
      </p:sp>
      <p:sp>
        <p:nvSpPr>
          <p:cNvPr id="27" name="TextBox 26">
            <a:extLst>
              <a:ext uri="{FF2B5EF4-FFF2-40B4-BE49-F238E27FC236}">
                <a16:creationId xmlns:a16="http://schemas.microsoft.com/office/drawing/2014/main" id="{ADACE07B-F6EB-E94A-0DC0-E751231075B1}"/>
              </a:ext>
            </a:extLst>
          </p:cNvPr>
          <p:cNvSpPr txBox="1"/>
          <p:nvPr/>
        </p:nvSpPr>
        <p:spPr>
          <a:xfrm>
            <a:off x="3694948" y="3793328"/>
            <a:ext cx="466794" cy="369332"/>
          </a:xfrm>
          <a:prstGeom prst="rect">
            <a:avLst/>
          </a:prstGeom>
          <a:noFill/>
        </p:spPr>
        <p:txBody>
          <a:bodyPr wrap="none" rtlCol="0">
            <a:spAutoFit/>
          </a:bodyPr>
          <a:lstStyle/>
          <a:p>
            <a:r>
              <a:rPr lang="en-ES" dirty="0"/>
              <a:t>(2)</a:t>
            </a:r>
          </a:p>
        </p:txBody>
      </p:sp>
      <p:pic>
        <p:nvPicPr>
          <p:cNvPr id="29" name="Picture 28" descr="Chart, line chart&#10;&#10;Description automatically generated">
            <a:extLst>
              <a:ext uri="{FF2B5EF4-FFF2-40B4-BE49-F238E27FC236}">
                <a16:creationId xmlns:a16="http://schemas.microsoft.com/office/drawing/2014/main" id="{9D8398AF-8986-9AC8-9B9D-886202F8B809}"/>
              </a:ext>
            </a:extLst>
          </p:cNvPr>
          <p:cNvPicPr>
            <a:picLocks noChangeAspect="1"/>
          </p:cNvPicPr>
          <p:nvPr/>
        </p:nvPicPr>
        <p:blipFill>
          <a:blip r:embed="rId5"/>
          <a:stretch>
            <a:fillRect/>
          </a:stretch>
        </p:blipFill>
        <p:spPr>
          <a:xfrm>
            <a:off x="4842065" y="1915430"/>
            <a:ext cx="3921366" cy="3755797"/>
          </a:xfrm>
          <a:prstGeom prst="rect">
            <a:avLst/>
          </a:prstGeom>
        </p:spPr>
      </p:pic>
      <p:sp>
        <p:nvSpPr>
          <p:cNvPr id="30" name="Text Placeholder 3">
            <a:extLst>
              <a:ext uri="{FF2B5EF4-FFF2-40B4-BE49-F238E27FC236}">
                <a16:creationId xmlns:a16="http://schemas.microsoft.com/office/drawing/2014/main" id="{F6B06D99-42E7-3514-CD8D-038455A69F0C}"/>
              </a:ext>
            </a:extLst>
          </p:cNvPr>
          <p:cNvSpPr>
            <a:spLocks noGrp="1"/>
          </p:cNvSpPr>
          <p:nvPr>
            <p:ph type="body" sz="quarter" idx="11"/>
          </p:nvPr>
        </p:nvSpPr>
        <p:spPr>
          <a:xfrm>
            <a:off x="4842064" y="5780797"/>
            <a:ext cx="4301935" cy="719098"/>
          </a:xfrm>
        </p:spPr>
        <p:txBody>
          <a:bodyPr/>
          <a:lstStyle/>
          <a:p>
            <a:r>
              <a:rPr lang="en-ES" dirty="0"/>
              <a:t>Fig.</a:t>
            </a:r>
            <a:r>
              <a:rPr lang="en-ES" dirty="0">
                <a:latin typeface="+mn-lt"/>
              </a:rPr>
              <a:t>12: </a:t>
            </a:r>
            <a:r>
              <a:rPr lang="en-US" dirty="0"/>
              <a:t>Ratio of kept edges plotted against a given threshold [min., max.] in a log − log plot for each </a:t>
            </a:r>
            <a:r>
              <a:rPr lang="en-US" dirty="0" err="1"/>
              <a:t>sparsification</a:t>
            </a:r>
            <a:r>
              <a:rPr lang="en-US" dirty="0"/>
              <a:t> method.</a:t>
            </a:r>
          </a:p>
          <a:p>
            <a:endParaRPr lang="en-ES" dirty="0"/>
          </a:p>
        </p:txBody>
      </p:sp>
      <p:sp>
        <p:nvSpPr>
          <p:cNvPr id="31" name="Text Placeholder 4">
            <a:extLst>
              <a:ext uri="{FF2B5EF4-FFF2-40B4-BE49-F238E27FC236}">
                <a16:creationId xmlns:a16="http://schemas.microsoft.com/office/drawing/2014/main" id="{88E243E3-44A0-2FA4-8732-E40B405DC502}"/>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1936786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7BC14E4-3307-8226-0FC6-013CC4869AA7}"/>
              </a:ext>
            </a:extLst>
          </p:cNvPr>
          <p:cNvSpPr>
            <a:spLocks noGrp="1"/>
          </p:cNvSpPr>
          <p:nvPr>
            <p:ph type="body" sz="quarter" idx="11"/>
          </p:nvPr>
        </p:nvSpPr>
        <p:spPr>
          <a:xfrm>
            <a:off x="3955395" y="5259767"/>
            <a:ext cx="4731405" cy="806842"/>
          </a:xfrm>
        </p:spPr>
        <p:txBody>
          <a:bodyPr/>
          <a:lstStyle/>
          <a:p>
            <a:r>
              <a:rPr lang="en-US" dirty="0">
                <a:latin typeface="NimbusRomNo9L"/>
              </a:rPr>
              <a:t>Fig. 13: Network variation with threshold: The average shortest path length and eccentricity are plotted against each </a:t>
            </a:r>
            <a:r>
              <a:rPr lang="en-US" dirty="0" err="1">
                <a:latin typeface="NimbusRomNo9L"/>
              </a:rPr>
              <a:t>sparsification</a:t>
            </a:r>
            <a:r>
              <a:rPr lang="en-US" dirty="0">
                <a:latin typeface="NimbusRomNo9L"/>
              </a:rPr>
              <a:t> threshold. a) weekly and </a:t>
            </a:r>
            <a:r>
              <a:rPr lang="en-US" dirty="0"/>
              <a:t>N</a:t>
            </a:r>
            <a:r>
              <a:rPr lang="el-GR" dirty="0"/>
              <a:t>σ</a:t>
            </a:r>
            <a:r>
              <a:rPr lang="es-ES" dirty="0"/>
              <a:t> b) Edge and L-</a:t>
            </a:r>
            <a:r>
              <a:rPr lang="es-ES" dirty="0" err="1"/>
              <a:t>threshold</a:t>
            </a:r>
            <a:r>
              <a:rPr lang="es-ES" dirty="0"/>
              <a:t>.</a:t>
            </a:r>
            <a:endParaRPr lang="en-US" dirty="0"/>
          </a:p>
        </p:txBody>
      </p:sp>
      <p:pic>
        <p:nvPicPr>
          <p:cNvPr id="9" name="Picture 8" descr="Chart, line chart, histogram&#10;&#10;Description automatically generated">
            <a:extLst>
              <a:ext uri="{FF2B5EF4-FFF2-40B4-BE49-F238E27FC236}">
                <a16:creationId xmlns:a16="http://schemas.microsoft.com/office/drawing/2014/main" id="{9500A825-B3F7-9DB1-67ED-65B66C0C70B3}"/>
              </a:ext>
            </a:extLst>
          </p:cNvPr>
          <p:cNvPicPr>
            <a:picLocks noChangeAspect="1"/>
          </p:cNvPicPr>
          <p:nvPr/>
        </p:nvPicPr>
        <p:blipFill>
          <a:blip r:embed="rId3"/>
          <a:stretch>
            <a:fillRect/>
          </a:stretch>
        </p:blipFill>
        <p:spPr>
          <a:xfrm>
            <a:off x="3955396" y="1598234"/>
            <a:ext cx="4534886" cy="3484800"/>
          </a:xfrm>
          <a:prstGeom prst="rect">
            <a:avLst/>
          </a:prstGeom>
        </p:spPr>
      </p:pic>
      <p:pic>
        <p:nvPicPr>
          <p:cNvPr id="11" name="Picture 10" descr="Chart, treemap chart&#10;&#10;Description automatically generated">
            <a:extLst>
              <a:ext uri="{FF2B5EF4-FFF2-40B4-BE49-F238E27FC236}">
                <a16:creationId xmlns:a16="http://schemas.microsoft.com/office/drawing/2014/main" id="{028C07CB-61C0-BEC7-DA7B-A9322D931613}"/>
              </a:ext>
            </a:extLst>
          </p:cNvPr>
          <p:cNvPicPr>
            <a:picLocks noChangeAspect="1"/>
          </p:cNvPicPr>
          <p:nvPr/>
        </p:nvPicPr>
        <p:blipFill>
          <a:blip r:embed="rId4"/>
          <a:stretch>
            <a:fillRect/>
          </a:stretch>
        </p:blipFill>
        <p:spPr>
          <a:xfrm>
            <a:off x="237025" y="1225299"/>
            <a:ext cx="3320214" cy="2632049"/>
          </a:xfrm>
          <a:prstGeom prst="rect">
            <a:avLst/>
          </a:prstGeom>
        </p:spPr>
      </p:pic>
      <p:pic>
        <p:nvPicPr>
          <p:cNvPr id="13" name="Picture 12" descr="Chart, treemap chart&#10;&#10;Description automatically generated">
            <a:extLst>
              <a:ext uri="{FF2B5EF4-FFF2-40B4-BE49-F238E27FC236}">
                <a16:creationId xmlns:a16="http://schemas.microsoft.com/office/drawing/2014/main" id="{069DA55B-7D74-6B41-6259-0F0F71DEA99D}"/>
              </a:ext>
            </a:extLst>
          </p:cNvPr>
          <p:cNvPicPr>
            <a:picLocks noChangeAspect="1"/>
          </p:cNvPicPr>
          <p:nvPr/>
        </p:nvPicPr>
        <p:blipFill>
          <a:blip r:embed="rId5"/>
          <a:stretch>
            <a:fillRect/>
          </a:stretch>
        </p:blipFill>
        <p:spPr>
          <a:xfrm>
            <a:off x="237023" y="3692491"/>
            <a:ext cx="3320213" cy="2576986"/>
          </a:xfrm>
          <a:prstGeom prst="rect">
            <a:avLst/>
          </a:prstGeom>
        </p:spPr>
      </p:pic>
      <p:sp>
        <p:nvSpPr>
          <p:cNvPr id="14" name="Title 2">
            <a:extLst>
              <a:ext uri="{FF2B5EF4-FFF2-40B4-BE49-F238E27FC236}">
                <a16:creationId xmlns:a16="http://schemas.microsoft.com/office/drawing/2014/main" id="{AEDB634B-7FB5-6DFC-15EA-E745DE86EEE3}"/>
              </a:ext>
            </a:extLst>
          </p:cNvPr>
          <p:cNvSpPr>
            <a:spLocks noGrp="1"/>
          </p:cNvSpPr>
          <p:nvPr>
            <p:ph type="title"/>
          </p:nvPr>
        </p:nvSpPr>
        <p:spPr>
          <a:xfrm>
            <a:off x="2539684" y="30648"/>
            <a:ext cx="9111143" cy="1194652"/>
          </a:xfrm>
        </p:spPr>
        <p:txBody>
          <a:bodyPr/>
          <a:lstStyle/>
          <a:p>
            <a:r>
              <a:rPr lang="en-ES" dirty="0"/>
              <a:t>Network shape</a:t>
            </a:r>
          </a:p>
        </p:txBody>
      </p:sp>
      <p:sp>
        <p:nvSpPr>
          <p:cNvPr id="16" name="Text Placeholder 3">
            <a:extLst>
              <a:ext uri="{FF2B5EF4-FFF2-40B4-BE49-F238E27FC236}">
                <a16:creationId xmlns:a16="http://schemas.microsoft.com/office/drawing/2014/main" id="{B1661105-628E-33B2-BB0D-13BFE6E6AD3E}"/>
              </a:ext>
            </a:extLst>
          </p:cNvPr>
          <p:cNvSpPr txBox="1">
            <a:spLocks/>
          </p:cNvSpPr>
          <p:nvPr/>
        </p:nvSpPr>
        <p:spPr>
          <a:xfrm>
            <a:off x="3778558" y="1598234"/>
            <a:ext cx="353673" cy="369332"/>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NimbusRomNo9L"/>
              </a:rPr>
              <a:t>b)</a:t>
            </a:r>
            <a:endParaRPr lang="en-ES" dirty="0"/>
          </a:p>
        </p:txBody>
      </p:sp>
      <p:sp>
        <p:nvSpPr>
          <p:cNvPr id="17" name="Text Placeholder 3">
            <a:extLst>
              <a:ext uri="{FF2B5EF4-FFF2-40B4-BE49-F238E27FC236}">
                <a16:creationId xmlns:a16="http://schemas.microsoft.com/office/drawing/2014/main" id="{A19A87BB-3DE5-2CD2-F6F7-5DB855E39B94}"/>
              </a:ext>
            </a:extLst>
          </p:cNvPr>
          <p:cNvSpPr txBox="1">
            <a:spLocks/>
          </p:cNvSpPr>
          <p:nvPr/>
        </p:nvSpPr>
        <p:spPr>
          <a:xfrm>
            <a:off x="60188" y="1225300"/>
            <a:ext cx="353673" cy="216932"/>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NimbusRomNo9L"/>
              </a:rPr>
              <a:t>a)</a:t>
            </a:r>
            <a:endParaRPr lang="en-ES" dirty="0"/>
          </a:p>
        </p:txBody>
      </p:sp>
      <p:sp>
        <p:nvSpPr>
          <p:cNvPr id="19" name="Text Placeholder 4">
            <a:extLst>
              <a:ext uri="{FF2B5EF4-FFF2-40B4-BE49-F238E27FC236}">
                <a16:creationId xmlns:a16="http://schemas.microsoft.com/office/drawing/2014/main" id="{016DDBFF-3F30-F7D7-8A44-949CD4FBF91E}"/>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166790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F180A-51BF-B032-2F95-7D8F5743F780}"/>
              </a:ext>
            </a:extLst>
          </p:cNvPr>
          <p:cNvSpPr>
            <a:spLocks noGrp="1"/>
          </p:cNvSpPr>
          <p:nvPr>
            <p:ph type="title"/>
          </p:nvPr>
        </p:nvSpPr>
        <p:spPr>
          <a:xfrm>
            <a:off x="2503757" y="130637"/>
            <a:ext cx="4816342" cy="1486575"/>
          </a:xfrm>
        </p:spPr>
        <p:txBody>
          <a:bodyPr/>
          <a:lstStyle/>
          <a:p>
            <a:r>
              <a:rPr lang="en-ES" sz="3600" dirty="0"/>
              <a:t>Jaccard similarity (J)</a:t>
            </a:r>
          </a:p>
        </p:txBody>
      </p:sp>
      <p:sp>
        <p:nvSpPr>
          <p:cNvPr id="4" name="Text Placeholder 3">
            <a:extLst>
              <a:ext uri="{FF2B5EF4-FFF2-40B4-BE49-F238E27FC236}">
                <a16:creationId xmlns:a16="http://schemas.microsoft.com/office/drawing/2014/main" id="{24B829DF-4916-5FEF-A963-F7CD831E64D6}"/>
              </a:ext>
            </a:extLst>
          </p:cNvPr>
          <p:cNvSpPr>
            <a:spLocks noGrp="1"/>
          </p:cNvSpPr>
          <p:nvPr>
            <p:ph type="body" sz="quarter" idx="11"/>
          </p:nvPr>
        </p:nvSpPr>
        <p:spPr>
          <a:xfrm>
            <a:off x="651743" y="1632963"/>
            <a:ext cx="3704028" cy="862309"/>
          </a:xfrm>
        </p:spPr>
        <p:txBody>
          <a:bodyPr/>
          <a:lstStyle/>
          <a:p>
            <a:pPr marL="171450" indent="-171450">
              <a:buFont typeface="Arial" panose="020B0604020202020204" pitchFamily="34" charset="0"/>
              <a:buChar char="•"/>
            </a:pPr>
            <a:r>
              <a:rPr lang="en-ES" sz="1600" dirty="0"/>
              <a:t>Nodes</a:t>
            </a:r>
          </a:p>
          <a:p>
            <a:pPr marL="171450" indent="-171450">
              <a:buFont typeface="Arial" panose="020B0604020202020204" pitchFamily="34" charset="0"/>
              <a:buChar char="•"/>
            </a:pPr>
            <a:r>
              <a:rPr lang="en-ES" sz="1600" dirty="0"/>
              <a:t>Edges (weighted and not weighted)</a:t>
            </a:r>
          </a:p>
          <a:p>
            <a:pPr marL="171450" indent="-171450">
              <a:buFont typeface="Arial" panose="020B0604020202020204" pitchFamily="34" charset="0"/>
              <a:buChar char="•"/>
            </a:pPr>
            <a:endParaRPr lang="en-ES" sz="1600" dirty="0"/>
          </a:p>
        </p:txBody>
      </p:sp>
      <p:pic>
        <p:nvPicPr>
          <p:cNvPr id="13" name="Picture 12" descr="Text&#10;&#10;Description automatically generated">
            <a:extLst>
              <a:ext uri="{FF2B5EF4-FFF2-40B4-BE49-F238E27FC236}">
                <a16:creationId xmlns:a16="http://schemas.microsoft.com/office/drawing/2014/main" id="{538D28C9-E6FB-65A1-FBBC-FE1A72C6F92B}"/>
              </a:ext>
            </a:extLst>
          </p:cNvPr>
          <p:cNvPicPr>
            <a:picLocks noChangeAspect="1"/>
          </p:cNvPicPr>
          <p:nvPr/>
        </p:nvPicPr>
        <p:blipFill>
          <a:blip r:embed="rId3"/>
          <a:stretch>
            <a:fillRect/>
          </a:stretch>
        </p:blipFill>
        <p:spPr>
          <a:xfrm>
            <a:off x="4953954" y="1511348"/>
            <a:ext cx="2514157" cy="1045041"/>
          </a:xfrm>
          <a:prstGeom prst="rect">
            <a:avLst/>
          </a:prstGeom>
        </p:spPr>
      </p:pic>
      <p:sp>
        <p:nvSpPr>
          <p:cNvPr id="16" name="TextBox 15">
            <a:extLst>
              <a:ext uri="{FF2B5EF4-FFF2-40B4-BE49-F238E27FC236}">
                <a16:creationId xmlns:a16="http://schemas.microsoft.com/office/drawing/2014/main" id="{8DA987C5-C175-1EDB-C7DD-DB238C2D02FF}"/>
              </a:ext>
            </a:extLst>
          </p:cNvPr>
          <p:cNvSpPr txBox="1"/>
          <p:nvPr/>
        </p:nvSpPr>
        <p:spPr>
          <a:xfrm>
            <a:off x="7717803" y="1843257"/>
            <a:ext cx="915635" cy="369332"/>
          </a:xfrm>
          <a:prstGeom prst="rect">
            <a:avLst/>
          </a:prstGeom>
          <a:noFill/>
        </p:spPr>
        <p:txBody>
          <a:bodyPr wrap="none" rtlCol="0">
            <a:spAutoFit/>
          </a:bodyPr>
          <a:lstStyle/>
          <a:p>
            <a:r>
              <a:rPr lang="en-ES" dirty="0"/>
              <a:t>[14] (3)</a:t>
            </a:r>
          </a:p>
        </p:txBody>
      </p:sp>
      <p:pic>
        <p:nvPicPr>
          <p:cNvPr id="18" name="Picture 17" descr="Chart&#10;&#10;Description automatically generated">
            <a:extLst>
              <a:ext uri="{FF2B5EF4-FFF2-40B4-BE49-F238E27FC236}">
                <a16:creationId xmlns:a16="http://schemas.microsoft.com/office/drawing/2014/main" id="{A28A0644-4BDE-F24B-AAA0-222E2C403D2C}"/>
              </a:ext>
            </a:extLst>
          </p:cNvPr>
          <p:cNvPicPr>
            <a:picLocks noChangeAspect="1"/>
          </p:cNvPicPr>
          <p:nvPr/>
        </p:nvPicPr>
        <p:blipFill>
          <a:blip r:embed="rId4"/>
          <a:stretch>
            <a:fillRect/>
          </a:stretch>
        </p:blipFill>
        <p:spPr>
          <a:xfrm>
            <a:off x="4711947" y="2664679"/>
            <a:ext cx="4021852" cy="3045117"/>
          </a:xfrm>
          <a:prstGeom prst="rect">
            <a:avLst/>
          </a:prstGeom>
        </p:spPr>
      </p:pic>
      <p:pic>
        <p:nvPicPr>
          <p:cNvPr id="19" name="Picture 18" descr="Chart, bar chart&#10;&#10;Description automatically generated">
            <a:extLst>
              <a:ext uri="{FF2B5EF4-FFF2-40B4-BE49-F238E27FC236}">
                <a16:creationId xmlns:a16="http://schemas.microsoft.com/office/drawing/2014/main" id="{2F5EDC57-7A4E-5494-DF82-0E2CA7D830F1}"/>
              </a:ext>
            </a:extLst>
          </p:cNvPr>
          <p:cNvPicPr>
            <a:picLocks noChangeAspect="1"/>
          </p:cNvPicPr>
          <p:nvPr/>
        </p:nvPicPr>
        <p:blipFill>
          <a:blip r:embed="rId5"/>
          <a:stretch>
            <a:fillRect/>
          </a:stretch>
        </p:blipFill>
        <p:spPr>
          <a:xfrm>
            <a:off x="505863" y="2697668"/>
            <a:ext cx="3880854" cy="3012128"/>
          </a:xfrm>
          <a:prstGeom prst="rect">
            <a:avLst/>
          </a:prstGeom>
        </p:spPr>
      </p:pic>
      <p:sp>
        <p:nvSpPr>
          <p:cNvPr id="20" name="Text Placeholder 3">
            <a:extLst>
              <a:ext uri="{FF2B5EF4-FFF2-40B4-BE49-F238E27FC236}">
                <a16:creationId xmlns:a16="http://schemas.microsoft.com/office/drawing/2014/main" id="{32098B75-9DA4-DCF3-06B1-F266707CBA16}"/>
              </a:ext>
            </a:extLst>
          </p:cNvPr>
          <p:cNvSpPr txBox="1">
            <a:spLocks/>
          </p:cNvSpPr>
          <p:nvPr/>
        </p:nvSpPr>
        <p:spPr>
          <a:xfrm>
            <a:off x="505863" y="5786664"/>
            <a:ext cx="8227936" cy="536019"/>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NimbusRomNo9L"/>
              </a:rPr>
              <a:t>Fig. 14: Threshold Similarity: </a:t>
            </a:r>
            <a:r>
              <a:rPr lang="en-US" dirty="0"/>
              <a:t>Variation in JS (nodes (13) and weighted edge comparison (14) with Weekly repetition (from [0, 6]) and N</a:t>
            </a:r>
            <a:r>
              <a:rPr lang="el-GR" dirty="0"/>
              <a:t>σ </a:t>
            </a:r>
            <a:r>
              <a:rPr lang="en-US" dirty="0"/>
              <a:t>significance (from [0, 7]) threshold. </a:t>
            </a:r>
          </a:p>
          <a:p>
            <a:endParaRPr lang="en-US" dirty="0"/>
          </a:p>
        </p:txBody>
      </p:sp>
      <p:sp>
        <p:nvSpPr>
          <p:cNvPr id="21" name="Text Placeholder 3">
            <a:extLst>
              <a:ext uri="{FF2B5EF4-FFF2-40B4-BE49-F238E27FC236}">
                <a16:creationId xmlns:a16="http://schemas.microsoft.com/office/drawing/2014/main" id="{52625FFD-1BF0-53CC-964C-DD74263C9CD8}"/>
              </a:ext>
            </a:extLst>
          </p:cNvPr>
          <p:cNvSpPr txBox="1">
            <a:spLocks/>
          </p:cNvSpPr>
          <p:nvPr/>
        </p:nvSpPr>
        <p:spPr>
          <a:xfrm>
            <a:off x="4533362" y="2697668"/>
            <a:ext cx="420592" cy="336987"/>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a:latin typeface="NimbusRomNo9L"/>
              </a:rPr>
              <a:t>b)</a:t>
            </a:r>
            <a:endParaRPr lang="en-US" dirty="0"/>
          </a:p>
        </p:txBody>
      </p:sp>
      <p:sp>
        <p:nvSpPr>
          <p:cNvPr id="22" name="Text Placeholder 3">
            <a:extLst>
              <a:ext uri="{FF2B5EF4-FFF2-40B4-BE49-F238E27FC236}">
                <a16:creationId xmlns:a16="http://schemas.microsoft.com/office/drawing/2014/main" id="{A9F1DB13-49AF-BCD2-4929-48B1744407D8}"/>
              </a:ext>
            </a:extLst>
          </p:cNvPr>
          <p:cNvSpPr txBox="1">
            <a:spLocks/>
          </p:cNvSpPr>
          <p:nvPr/>
        </p:nvSpPr>
        <p:spPr>
          <a:xfrm>
            <a:off x="295567" y="2664956"/>
            <a:ext cx="420592" cy="336987"/>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a:latin typeface="NimbusRomNo9L"/>
              </a:rPr>
              <a:t>a)</a:t>
            </a:r>
            <a:endParaRPr lang="en-US" dirty="0"/>
          </a:p>
        </p:txBody>
      </p:sp>
      <p:sp>
        <p:nvSpPr>
          <p:cNvPr id="23" name="Text Placeholder 4">
            <a:extLst>
              <a:ext uri="{FF2B5EF4-FFF2-40B4-BE49-F238E27FC236}">
                <a16:creationId xmlns:a16="http://schemas.microsoft.com/office/drawing/2014/main" id="{4DDD94EC-C71A-EF28-3B92-AEE22DBF1D0A}"/>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
        <p:nvSpPr>
          <p:cNvPr id="24" name="TextBox 23">
            <a:extLst>
              <a:ext uri="{FF2B5EF4-FFF2-40B4-BE49-F238E27FC236}">
                <a16:creationId xmlns:a16="http://schemas.microsoft.com/office/drawing/2014/main" id="{8189F820-F48A-D661-4E13-32177FE919B1}"/>
              </a:ext>
            </a:extLst>
          </p:cNvPr>
          <p:cNvSpPr txBox="1"/>
          <p:nvPr/>
        </p:nvSpPr>
        <p:spPr>
          <a:xfrm>
            <a:off x="5859819" y="1275846"/>
            <a:ext cx="603050" cy="307777"/>
          </a:xfrm>
          <a:prstGeom prst="rect">
            <a:avLst/>
          </a:prstGeom>
          <a:noFill/>
        </p:spPr>
        <p:txBody>
          <a:bodyPr wrap="none" rtlCol="0">
            <a:spAutoFit/>
          </a:bodyPr>
          <a:lstStyle/>
          <a:p>
            <a:r>
              <a:rPr lang="en-US" sz="1400" dirty="0"/>
              <a:t>S</a:t>
            </a:r>
            <a:r>
              <a:rPr lang="en-ES" sz="1400" dirty="0"/>
              <a:t>et 1</a:t>
            </a:r>
          </a:p>
        </p:txBody>
      </p:sp>
      <p:sp>
        <p:nvSpPr>
          <p:cNvPr id="25" name="TextBox 24">
            <a:extLst>
              <a:ext uri="{FF2B5EF4-FFF2-40B4-BE49-F238E27FC236}">
                <a16:creationId xmlns:a16="http://schemas.microsoft.com/office/drawing/2014/main" id="{F6682D28-CFCA-8FBD-1036-324472437E5D}"/>
              </a:ext>
            </a:extLst>
          </p:cNvPr>
          <p:cNvSpPr txBox="1"/>
          <p:nvPr/>
        </p:nvSpPr>
        <p:spPr>
          <a:xfrm>
            <a:off x="7357864" y="1271702"/>
            <a:ext cx="603050" cy="307777"/>
          </a:xfrm>
          <a:prstGeom prst="rect">
            <a:avLst/>
          </a:prstGeom>
          <a:noFill/>
        </p:spPr>
        <p:txBody>
          <a:bodyPr wrap="none" rtlCol="0">
            <a:spAutoFit/>
          </a:bodyPr>
          <a:lstStyle/>
          <a:p>
            <a:r>
              <a:rPr lang="en-US" sz="1400" dirty="0"/>
              <a:t>S</a:t>
            </a:r>
            <a:r>
              <a:rPr lang="en-ES" sz="1400" dirty="0"/>
              <a:t>et 2</a:t>
            </a:r>
          </a:p>
        </p:txBody>
      </p:sp>
      <p:cxnSp>
        <p:nvCxnSpPr>
          <p:cNvPr id="27" name="Curved Connector 26">
            <a:extLst>
              <a:ext uri="{FF2B5EF4-FFF2-40B4-BE49-F238E27FC236}">
                <a16:creationId xmlns:a16="http://schemas.microsoft.com/office/drawing/2014/main" id="{5F1BADB2-E2E4-AC64-924E-4F94086DC2BC}"/>
              </a:ext>
            </a:extLst>
          </p:cNvPr>
          <p:cNvCxnSpPr>
            <a:cxnSpLocks/>
          </p:cNvCxnSpPr>
          <p:nvPr/>
        </p:nvCxnSpPr>
        <p:spPr>
          <a:xfrm>
            <a:off x="6463655" y="1447892"/>
            <a:ext cx="227706" cy="212599"/>
          </a:xfrm>
          <a:prstGeom prst="curvedConnector3">
            <a:avLst>
              <a:gd name="adj1" fmla="val 9655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55630E52-CC55-1E83-642D-9B149C2C4AA4}"/>
              </a:ext>
            </a:extLst>
          </p:cNvPr>
          <p:cNvCxnSpPr>
            <a:cxnSpLocks/>
          </p:cNvCxnSpPr>
          <p:nvPr/>
        </p:nvCxnSpPr>
        <p:spPr>
          <a:xfrm rot="5400000">
            <a:off x="7197378" y="1465215"/>
            <a:ext cx="212586" cy="177941"/>
          </a:xfrm>
          <a:prstGeom prst="curvedConnector3">
            <a:avLst>
              <a:gd name="adj1" fmla="val 3246"/>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7377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E600DF9-BDB9-0AEB-5AC3-4B673DE5BBD6}"/>
              </a:ext>
            </a:extLst>
          </p:cNvPr>
          <p:cNvSpPr>
            <a:spLocks noGrp="1"/>
          </p:cNvSpPr>
          <p:nvPr>
            <p:ph type="title"/>
          </p:nvPr>
        </p:nvSpPr>
        <p:spPr>
          <a:xfrm>
            <a:off x="2778561" y="444861"/>
            <a:ext cx="4305680" cy="1066929"/>
          </a:xfrm>
        </p:spPr>
        <p:txBody>
          <a:bodyPr/>
          <a:lstStyle/>
          <a:p>
            <a:r>
              <a:rPr lang="en-ES" sz="3600" dirty="0"/>
              <a:t>Weekly repeatability</a:t>
            </a:r>
          </a:p>
        </p:txBody>
      </p:sp>
      <p:pic>
        <p:nvPicPr>
          <p:cNvPr id="13" name="Picture 12" descr="Chart, timeline&#10;&#10;Description automatically generated">
            <a:extLst>
              <a:ext uri="{FF2B5EF4-FFF2-40B4-BE49-F238E27FC236}">
                <a16:creationId xmlns:a16="http://schemas.microsoft.com/office/drawing/2014/main" id="{08F12646-2116-75EC-AC41-AEF1982BB5F2}"/>
              </a:ext>
            </a:extLst>
          </p:cNvPr>
          <p:cNvPicPr>
            <a:picLocks noChangeAspect="1"/>
          </p:cNvPicPr>
          <p:nvPr/>
        </p:nvPicPr>
        <p:blipFill>
          <a:blip r:embed="rId3"/>
          <a:stretch>
            <a:fillRect/>
          </a:stretch>
        </p:blipFill>
        <p:spPr>
          <a:xfrm>
            <a:off x="439424" y="1785317"/>
            <a:ext cx="4873450" cy="3877923"/>
          </a:xfrm>
          <a:prstGeom prst="rect">
            <a:avLst/>
          </a:prstGeom>
        </p:spPr>
      </p:pic>
      <p:sp>
        <p:nvSpPr>
          <p:cNvPr id="8" name="Text Placeholder 3">
            <a:extLst>
              <a:ext uri="{FF2B5EF4-FFF2-40B4-BE49-F238E27FC236}">
                <a16:creationId xmlns:a16="http://schemas.microsoft.com/office/drawing/2014/main" id="{9B75ED27-C509-F7C7-B4E9-C12016EDF25B}"/>
              </a:ext>
            </a:extLst>
          </p:cNvPr>
          <p:cNvSpPr txBox="1">
            <a:spLocks/>
          </p:cNvSpPr>
          <p:nvPr/>
        </p:nvSpPr>
        <p:spPr>
          <a:xfrm>
            <a:off x="439423" y="5736477"/>
            <a:ext cx="4873451" cy="536019"/>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NimbusRomNo9L"/>
              </a:rPr>
              <a:t>Fig. 15: </a:t>
            </a:r>
            <a:r>
              <a:rPr lang="en-US" dirty="0"/>
              <a:t>Jaccard edge similarity variation on a week-by-week comparison. The red lines represent where one season ends and the other starts. </a:t>
            </a:r>
          </a:p>
          <a:p>
            <a:endParaRPr lang="en-US" dirty="0"/>
          </a:p>
        </p:txBody>
      </p:sp>
      <p:sp>
        <p:nvSpPr>
          <p:cNvPr id="9" name="Text Placeholder 4">
            <a:extLst>
              <a:ext uri="{FF2B5EF4-FFF2-40B4-BE49-F238E27FC236}">
                <a16:creationId xmlns:a16="http://schemas.microsoft.com/office/drawing/2014/main" id="{FF5B0B9F-5429-5705-FDFF-37D6F42F253F}"/>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9251A65-C29B-BC46-2091-E8AC72989694}"/>
                  </a:ext>
                </a:extLst>
              </p:cNvPr>
              <p:cNvSpPr txBox="1"/>
              <p:nvPr/>
            </p:nvSpPr>
            <p:spPr>
              <a:xfrm>
                <a:off x="5428929" y="1840055"/>
                <a:ext cx="3472425" cy="1477328"/>
              </a:xfrm>
              <a:prstGeom prst="rect">
                <a:avLst/>
              </a:prstGeom>
              <a:noFill/>
            </p:spPr>
            <p:txBody>
              <a:bodyPr wrap="none" rtlCol="0">
                <a:spAutoFit/>
              </a:bodyPr>
              <a:lstStyle/>
              <a:p>
                <a:r>
                  <a:rPr lang="en-US" dirty="0"/>
                  <a:t>Repeatability:</a:t>
                </a:r>
              </a:p>
              <a:p>
                <a:pPr marL="285750" indent="-285750">
                  <a:buFont typeface="Arial" panose="020B0604020202020204" pitchFamily="34" charset="0"/>
                  <a:buChar char="•"/>
                </a:pPr>
                <a14:m>
                  <m:oMath xmlns:m="http://schemas.openxmlformats.org/officeDocument/2006/math">
                    <m:sSub>
                      <m:sSubPr>
                        <m:ctrlPr>
                          <a:rPr lang="en-ES" i="1" smtClean="0">
                            <a:latin typeface="Cambria Math" panose="02040503050406030204" pitchFamily="18" charset="0"/>
                          </a:rPr>
                        </m:ctrlPr>
                      </m:sSubPr>
                      <m:e>
                        <m:r>
                          <a:rPr lang="es-ES" b="0" i="1" smtClean="0">
                            <a:latin typeface="Cambria Math" panose="02040503050406030204" pitchFamily="18" charset="0"/>
                          </a:rPr>
                          <m:t>𝜇</m:t>
                        </m:r>
                      </m:e>
                      <m:sub>
                        <m:r>
                          <a:rPr lang="es-ES" b="0" i="1" smtClean="0">
                            <a:latin typeface="Cambria Math" panose="02040503050406030204" pitchFamily="18" charset="0"/>
                          </a:rPr>
                          <m:t>𝑟</m:t>
                        </m:r>
                      </m:sub>
                    </m:sSub>
                    <m:r>
                      <a:rPr lang="es-ES" b="0" i="1" smtClean="0">
                        <a:latin typeface="Cambria Math" panose="02040503050406030204" pitchFamily="18" charset="0"/>
                      </a:rPr>
                      <m:t>=2.22 </m:t>
                    </m:r>
                  </m:oMath>
                </a14:m>
                <a:r>
                  <a:rPr lang="en-ES" dirty="0"/>
                  <a:t>and </a:t>
                </a:r>
                <a14:m>
                  <m:oMath xmlns:m="http://schemas.openxmlformats.org/officeDocument/2006/math">
                    <m:sSub>
                      <m:sSubPr>
                        <m:ctrlPr>
                          <a:rPr lang="en-ES" i="1">
                            <a:latin typeface="Cambria Math" panose="02040503050406030204" pitchFamily="18" charset="0"/>
                          </a:rPr>
                        </m:ctrlPr>
                      </m:sSubPr>
                      <m:e>
                        <m:r>
                          <a:rPr lang="es-ES" b="0" i="1" smtClean="0">
                            <a:latin typeface="Cambria Math" panose="02040503050406030204" pitchFamily="18" charset="0"/>
                          </a:rPr>
                          <m:t>𝜎</m:t>
                        </m:r>
                      </m:e>
                      <m:sub>
                        <m:r>
                          <a:rPr lang="es-ES" i="1">
                            <a:latin typeface="Cambria Math" panose="02040503050406030204" pitchFamily="18" charset="0"/>
                          </a:rPr>
                          <m:t>𝑟</m:t>
                        </m:r>
                      </m:sub>
                    </m:sSub>
                    <m:r>
                      <a:rPr lang="es-ES" i="1">
                        <a:latin typeface="Cambria Math" panose="02040503050406030204" pitchFamily="18" charset="0"/>
                      </a:rPr>
                      <m:t>=</m:t>
                    </m:r>
                    <m:r>
                      <a:rPr lang="es-ES" b="0" i="1" smtClean="0">
                        <a:latin typeface="Cambria Math" panose="02040503050406030204" pitchFamily="18" charset="0"/>
                      </a:rPr>
                      <m:t>1.85</m:t>
                    </m:r>
                  </m:oMath>
                </a14:m>
                <a:endParaRPr lang="es-ES" b="0" i="1" dirty="0">
                  <a:latin typeface="Cambria Math" panose="02040503050406030204" pitchFamily="18" charset="0"/>
                </a:endParaRPr>
              </a:p>
              <a:p>
                <a:endParaRPr lang="en-ES" dirty="0"/>
              </a:p>
              <a:p>
                <a14:m>
                  <m:oMath xmlns:m="http://schemas.openxmlformats.org/officeDocument/2006/math">
                    <m:r>
                      <a:rPr lang="en-ES" i="1" smtClean="0">
                        <a:latin typeface="Cambria Math" panose="02040503050406030204" pitchFamily="18" charset="0"/>
                        <a:ea typeface="Cambria Math" panose="02040503050406030204" pitchFamily="18" charset="0"/>
                      </a:rPr>
                      <m:t>∴</m:t>
                    </m:r>
                  </m:oMath>
                </a14:m>
                <a:r>
                  <a:rPr lang="en-ES" dirty="0"/>
                  <a:t>1 week 4 days to 2 weeks and </a:t>
                </a:r>
              </a:p>
              <a:p>
                <a:r>
                  <a:rPr lang="en-ES" dirty="0"/>
                  <a:t>6 days at 95% significance </a:t>
                </a:r>
              </a:p>
            </p:txBody>
          </p:sp>
        </mc:Choice>
        <mc:Fallback>
          <p:sp>
            <p:nvSpPr>
              <p:cNvPr id="2" name="TextBox 1">
                <a:extLst>
                  <a:ext uri="{FF2B5EF4-FFF2-40B4-BE49-F238E27FC236}">
                    <a16:creationId xmlns:a16="http://schemas.microsoft.com/office/drawing/2014/main" id="{09251A65-C29B-BC46-2091-E8AC72989694}"/>
                  </a:ext>
                </a:extLst>
              </p:cNvPr>
              <p:cNvSpPr txBox="1">
                <a:spLocks noRot="1" noChangeAspect="1" noMove="1" noResize="1" noEditPoints="1" noAdjustHandles="1" noChangeArrowheads="1" noChangeShapeType="1" noTextEdit="1"/>
              </p:cNvSpPr>
              <p:nvPr/>
            </p:nvSpPr>
            <p:spPr>
              <a:xfrm>
                <a:off x="5428929" y="1840055"/>
                <a:ext cx="3472425" cy="1477328"/>
              </a:xfrm>
              <a:prstGeom prst="rect">
                <a:avLst/>
              </a:prstGeom>
              <a:blipFill>
                <a:blip r:embed="rId4"/>
                <a:stretch>
                  <a:fillRect l="-1460" t="-1695" r="-730" b="-5085"/>
                </a:stretch>
              </a:blipFill>
            </p:spPr>
            <p:txBody>
              <a:bodyPr/>
              <a:lstStyle/>
              <a:p>
                <a:r>
                  <a:rPr lang="en-ES">
                    <a:noFill/>
                  </a:rPr>
                  <a:t> </a:t>
                </a:r>
              </a:p>
            </p:txBody>
          </p:sp>
        </mc:Fallback>
      </mc:AlternateContent>
      <p:sp>
        <p:nvSpPr>
          <p:cNvPr id="10" name="Text Placeholder 3">
            <a:extLst>
              <a:ext uri="{FF2B5EF4-FFF2-40B4-BE49-F238E27FC236}">
                <a16:creationId xmlns:a16="http://schemas.microsoft.com/office/drawing/2014/main" id="{28072C8F-C8CC-A7C4-A95E-FBC98BC2BE73}"/>
              </a:ext>
            </a:extLst>
          </p:cNvPr>
          <p:cNvSpPr>
            <a:spLocks noGrp="1"/>
          </p:cNvSpPr>
          <p:nvPr>
            <p:ph type="body" sz="quarter" idx="11"/>
          </p:nvPr>
        </p:nvSpPr>
        <p:spPr>
          <a:xfrm>
            <a:off x="5510862" y="5122976"/>
            <a:ext cx="3367721" cy="1000593"/>
          </a:xfrm>
        </p:spPr>
        <p:txBody>
          <a:bodyPr/>
          <a:lstStyle/>
          <a:p>
            <a:pPr algn="ctr"/>
            <a:r>
              <a:rPr lang="en-ES" dirty="0"/>
              <a:t>Table I: </a:t>
            </a:r>
            <a:r>
              <a:rPr lang="en-US" dirty="0"/>
              <a:t>The mean of all the variances and the variance of all the means for each centrality, and their relative difference. </a:t>
            </a:r>
            <a:endParaRPr lang="en-ES" dirty="0"/>
          </a:p>
        </p:txBody>
      </p:sp>
      <p:pic>
        <p:nvPicPr>
          <p:cNvPr id="11" name="Picture 10" descr="Text&#10;&#10;Description automatically generated">
            <a:extLst>
              <a:ext uri="{FF2B5EF4-FFF2-40B4-BE49-F238E27FC236}">
                <a16:creationId xmlns:a16="http://schemas.microsoft.com/office/drawing/2014/main" id="{F2B92799-10A8-0029-14D4-F29458531FBB}"/>
              </a:ext>
            </a:extLst>
          </p:cNvPr>
          <p:cNvPicPr>
            <a:picLocks noChangeAspect="1"/>
          </p:cNvPicPr>
          <p:nvPr/>
        </p:nvPicPr>
        <p:blipFill>
          <a:blip r:embed="rId5"/>
          <a:stretch>
            <a:fillRect/>
          </a:stretch>
        </p:blipFill>
        <p:spPr>
          <a:xfrm>
            <a:off x="5510862" y="3645648"/>
            <a:ext cx="3472425" cy="1477328"/>
          </a:xfrm>
          <a:prstGeom prst="rect">
            <a:avLst/>
          </a:prstGeom>
        </p:spPr>
      </p:pic>
    </p:spTree>
    <p:extLst>
      <p:ext uri="{BB962C8B-B14F-4D97-AF65-F5344CB8AC3E}">
        <p14:creationId xmlns:p14="http://schemas.microsoft.com/office/powerpoint/2010/main" val="23308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10" grpId="0" build="p"/>
      <p:bldP spid="10"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3326E-1A0E-56B5-FB51-7AC5B28E2BCC}"/>
              </a:ext>
            </a:extLst>
          </p:cNvPr>
          <p:cNvSpPr>
            <a:spLocks noGrp="1"/>
          </p:cNvSpPr>
          <p:nvPr>
            <p:ph type="title"/>
          </p:nvPr>
        </p:nvSpPr>
        <p:spPr>
          <a:xfrm>
            <a:off x="2398314" y="440247"/>
            <a:ext cx="5562600" cy="948079"/>
          </a:xfrm>
        </p:spPr>
        <p:txBody>
          <a:bodyPr/>
          <a:lstStyle/>
          <a:p>
            <a:r>
              <a:rPr lang="en-ES" sz="2800" dirty="0"/>
              <a:t>Flock size: Community detection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BE4E6BD1-77EE-7729-EA94-8AE90E173848}"/>
                  </a:ext>
                </a:extLst>
              </p:cNvPr>
              <p:cNvSpPr>
                <a:spLocks noGrp="1"/>
              </p:cNvSpPr>
              <p:nvPr>
                <p:ph type="body" sz="quarter" idx="11"/>
              </p:nvPr>
            </p:nvSpPr>
            <p:spPr>
              <a:xfrm>
                <a:off x="5398681" y="2909299"/>
                <a:ext cx="3745319" cy="2200596"/>
              </a:xfrm>
            </p:spPr>
            <p:txBody>
              <a:bodyPr/>
              <a:lstStyle/>
              <a:p>
                <a:endParaRPr lang="es-ES" sz="1800" b="0" dirty="0">
                  <a:latin typeface="+mn-lt"/>
                </a:endParaRPr>
              </a:p>
              <a:p>
                <a14:m>
                  <m:oMath xmlns:m="http://schemas.openxmlformats.org/officeDocument/2006/math">
                    <m:r>
                      <a:rPr lang="en-ES" sz="1800" i="1">
                        <a:latin typeface="+mn-lt"/>
                        <a:ea typeface="Cambria Math" panose="02040503050406030204" pitchFamily="18" charset="0"/>
                      </a:rPr>
                      <m:t>∴</m:t>
                    </m:r>
                  </m:oMath>
                </a14:m>
                <a:r>
                  <a:rPr lang="en-ES" sz="1800" dirty="0">
                    <a:latin typeface="+mn-lt"/>
                  </a:rPr>
                  <a:t> Weeks </a:t>
                </a:r>
                <a14:m>
                  <m:oMath xmlns:m="http://schemas.openxmlformats.org/officeDocument/2006/math">
                    <m:r>
                      <a:rPr lang="es-ES" sz="1800" i="1">
                        <a:latin typeface="+mn-lt"/>
                      </a:rPr>
                      <m:t>0→1</m:t>
                    </m:r>
                  </m:oMath>
                </a14:m>
                <a:r>
                  <a:rPr lang="en-ES" sz="1800" dirty="0">
                    <a:latin typeface="+mn-lt"/>
                  </a:rPr>
                  <a:t> at </a:t>
                </a:r>
                <a14:m>
                  <m:oMath xmlns:m="http://schemas.openxmlformats.org/officeDocument/2006/math">
                    <m:r>
                      <m:rPr>
                        <m:sty m:val="p"/>
                      </m:rPr>
                      <a:rPr lang="es-ES" sz="1800" b="0" i="0" smtClean="0">
                        <a:latin typeface="Cambria Math" panose="02040503050406030204" pitchFamily="18" charset="0"/>
                      </a:rPr>
                      <m:t>N</m:t>
                    </m:r>
                    <m:r>
                      <a:rPr lang="es-ES" sz="1800" i="1">
                        <a:latin typeface="+mn-lt"/>
                      </a:rPr>
                      <m:t>𝜎</m:t>
                    </m:r>
                    <m:r>
                      <a:rPr lang="es-ES" sz="1800" i="1">
                        <a:latin typeface="+mn-lt"/>
                      </a:rPr>
                      <m:t>=1</m:t>
                    </m:r>
                  </m:oMath>
                </a14:m>
                <a:r>
                  <a:rPr lang="en-ES" sz="1800" dirty="0">
                    <a:latin typeface="+mn-lt"/>
                  </a:rPr>
                  <a:t> at 84.2% significance (15.8% of edges are kept).</a:t>
                </a:r>
              </a:p>
              <a:p>
                <a:endParaRPr lang="es-ES" sz="1800" b="0" dirty="0">
                  <a:latin typeface="+mn-lt"/>
                </a:endParaRPr>
              </a:p>
              <a:p>
                <a:r>
                  <a:rPr lang="en-ES" sz="1800" dirty="0">
                    <a:latin typeface="+mn-lt"/>
                  </a:rPr>
                  <a:t> </a:t>
                </a:r>
              </a:p>
            </p:txBody>
          </p:sp>
        </mc:Choice>
        <mc:Fallback>
          <p:sp>
            <p:nvSpPr>
              <p:cNvPr id="4" name="Text Placeholder 3">
                <a:extLst>
                  <a:ext uri="{FF2B5EF4-FFF2-40B4-BE49-F238E27FC236}">
                    <a16:creationId xmlns:a16="http://schemas.microsoft.com/office/drawing/2014/main" id="{BE4E6BD1-77EE-7729-EA94-8AE90E173848}"/>
                  </a:ext>
                </a:extLst>
              </p:cNvPr>
              <p:cNvSpPr>
                <a:spLocks noGrp="1" noRot="1" noChangeAspect="1" noMove="1" noResize="1" noEditPoints="1" noAdjustHandles="1" noChangeArrowheads="1" noChangeShapeType="1" noTextEdit="1"/>
              </p:cNvSpPr>
              <p:nvPr>
                <p:ph type="body" sz="quarter" idx="11"/>
              </p:nvPr>
            </p:nvSpPr>
            <p:spPr>
              <a:xfrm>
                <a:off x="5398681" y="2909299"/>
                <a:ext cx="3745319" cy="2200596"/>
              </a:xfrm>
              <a:blipFill>
                <a:blip r:embed="rId3"/>
                <a:stretch>
                  <a:fillRect l="-4068"/>
                </a:stretch>
              </a:blipFill>
            </p:spPr>
            <p:txBody>
              <a:bodyPr/>
              <a:lstStyle/>
              <a:p>
                <a:r>
                  <a:rPr lang="en-ES">
                    <a:noFill/>
                  </a:rPr>
                  <a:t> </a:t>
                </a:r>
              </a:p>
            </p:txBody>
          </p:sp>
        </mc:Fallback>
      </mc:AlternateContent>
      <p:pic>
        <p:nvPicPr>
          <p:cNvPr id="8" name="Picture 7" descr="Chart&#10;&#10;Description automatically generated">
            <a:extLst>
              <a:ext uri="{FF2B5EF4-FFF2-40B4-BE49-F238E27FC236}">
                <a16:creationId xmlns:a16="http://schemas.microsoft.com/office/drawing/2014/main" id="{AFAD8F18-9470-759C-C497-0351038600B9}"/>
              </a:ext>
            </a:extLst>
          </p:cNvPr>
          <p:cNvPicPr>
            <a:picLocks noChangeAspect="1"/>
          </p:cNvPicPr>
          <p:nvPr/>
        </p:nvPicPr>
        <p:blipFill>
          <a:blip r:embed="rId4"/>
          <a:stretch>
            <a:fillRect/>
          </a:stretch>
        </p:blipFill>
        <p:spPr>
          <a:xfrm>
            <a:off x="364456" y="1834367"/>
            <a:ext cx="4855244" cy="3841174"/>
          </a:xfrm>
          <a:prstGeom prst="rect">
            <a:avLst/>
          </a:prstGeom>
        </p:spPr>
      </p:pic>
      <p:sp>
        <p:nvSpPr>
          <p:cNvPr id="10" name="Text Placeholder 4">
            <a:extLst>
              <a:ext uri="{FF2B5EF4-FFF2-40B4-BE49-F238E27FC236}">
                <a16:creationId xmlns:a16="http://schemas.microsoft.com/office/drawing/2014/main" id="{C014AA06-74A7-0858-9959-C9A3ECE454B6}"/>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
        <p:nvSpPr>
          <p:cNvPr id="11" name="Text Placeholder 3">
            <a:extLst>
              <a:ext uri="{FF2B5EF4-FFF2-40B4-BE49-F238E27FC236}">
                <a16:creationId xmlns:a16="http://schemas.microsoft.com/office/drawing/2014/main" id="{39E5CCCC-E400-B23E-76F7-758325A7E13D}"/>
              </a:ext>
            </a:extLst>
          </p:cNvPr>
          <p:cNvSpPr txBox="1">
            <a:spLocks/>
          </p:cNvSpPr>
          <p:nvPr/>
        </p:nvSpPr>
        <p:spPr>
          <a:xfrm>
            <a:off x="364456" y="5718626"/>
            <a:ext cx="4873451" cy="536019"/>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NimbusRomNo9L"/>
              </a:rPr>
              <a:t>Fig. 16: </a:t>
            </a:r>
            <a:r>
              <a:rPr lang="en-US" dirty="0"/>
              <a:t>Variation in number of communities with weekly repetition [0,6] and the number of Standard deviations (N</a:t>
            </a:r>
            <a:r>
              <a:rPr lang="el-GR" dirty="0"/>
              <a:t>σ) [0,5] </a:t>
            </a:r>
            <a:r>
              <a:rPr lang="en-US" dirty="0"/>
              <a:t>thresholds. </a:t>
            </a:r>
          </a:p>
          <a:p>
            <a:endParaRPr lang="en-US" dirty="0"/>
          </a:p>
        </p:txBody>
      </p:sp>
    </p:spTree>
    <p:extLst>
      <p:ext uri="{BB962C8B-B14F-4D97-AF65-F5344CB8AC3E}">
        <p14:creationId xmlns:p14="http://schemas.microsoft.com/office/powerpoint/2010/main" val="1149823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646AB47-63B3-6AE0-0A87-46A1466F5D1E}"/>
              </a:ext>
            </a:extLst>
          </p:cNvPr>
          <p:cNvSpPr>
            <a:spLocks noGrp="1"/>
          </p:cNvSpPr>
          <p:nvPr>
            <p:ph type="subTitle" idx="1"/>
          </p:nvPr>
        </p:nvSpPr>
        <p:spPr>
          <a:xfrm>
            <a:off x="324664" y="1460999"/>
            <a:ext cx="4654892" cy="1305400"/>
          </a:xfrm>
        </p:spPr>
        <p:txBody>
          <a:bodyPr/>
          <a:lstStyle/>
          <a:p>
            <a:pPr marL="285750" indent="-285750">
              <a:buFont typeface="Arial" panose="020B0604020202020204" pitchFamily="34" charset="0"/>
              <a:buChar char="•"/>
            </a:pPr>
            <a:endParaRPr lang="en-GB" sz="1000" dirty="0"/>
          </a:p>
          <a:p>
            <a:r>
              <a:rPr lang="en-GB" sz="1400" i="1" dirty="0"/>
              <a:t>1) Method 1 - Conserve Bird Landing Number </a:t>
            </a:r>
            <a:endParaRPr lang="en-GB" sz="1000" dirty="0"/>
          </a:p>
          <a:p>
            <a:r>
              <a:rPr lang="en-GB" sz="1400" i="1" dirty="0"/>
              <a:t>2) Method 2 - Don’t Conserve Bird Landing Number </a:t>
            </a:r>
          </a:p>
          <a:p>
            <a:r>
              <a:rPr lang="en-GB" sz="1400" i="1" dirty="0"/>
              <a:t>3) Method 3 - Distribute Bird Landing Numbers </a:t>
            </a:r>
          </a:p>
        </p:txBody>
      </p:sp>
      <p:sp>
        <p:nvSpPr>
          <p:cNvPr id="3" name="Title 2">
            <a:extLst>
              <a:ext uri="{FF2B5EF4-FFF2-40B4-BE49-F238E27FC236}">
                <a16:creationId xmlns:a16="http://schemas.microsoft.com/office/drawing/2014/main" id="{4BDB205F-F220-283F-40C1-5D535E8F023F}"/>
              </a:ext>
            </a:extLst>
          </p:cNvPr>
          <p:cNvSpPr>
            <a:spLocks noGrp="1"/>
          </p:cNvSpPr>
          <p:nvPr>
            <p:ph type="title"/>
          </p:nvPr>
        </p:nvSpPr>
        <p:spPr>
          <a:xfrm>
            <a:off x="1760472" y="648510"/>
            <a:ext cx="7726680" cy="797762"/>
          </a:xfrm>
        </p:spPr>
        <p:txBody>
          <a:bodyPr/>
          <a:lstStyle/>
          <a:p>
            <a:r>
              <a:rPr lang="en-GB"/>
              <a:t>Simulated Networks</a:t>
            </a:r>
          </a:p>
        </p:txBody>
      </p:sp>
      <p:pic>
        <p:nvPicPr>
          <p:cNvPr id="8" name="Picture 7" descr="Chart, histogram&#10;&#10;Description automatically generated">
            <a:extLst>
              <a:ext uri="{FF2B5EF4-FFF2-40B4-BE49-F238E27FC236}">
                <a16:creationId xmlns:a16="http://schemas.microsoft.com/office/drawing/2014/main" id="{EF7AD8BB-B19F-D781-06F5-BED194BC1A01}"/>
              </a:ext>
            </a:extLst>
          </p:cNvPr>
          <p:cNvPicPr>
            <a:picLocks noChangeAspect="1"/>
          </p:cNvPicPr>
          <p:nvPr/>
        </p:nvPicPr>
        <p:blipFill>
          <a:blip r:embed="rId3"/>
          <a:stretch>
            <a:fillRect/>
          </a:stretch>
        </p:blipFill>
        <p:spPr>
          <a:xfrm>
            <a:off x="5005241" y="1446272"/>
            <a:ext cx="3556355" cy="4288964"/>
          </a:xfrm>
          <a:prstGeom prst="rect">
            <a:avLst/>
          </a:prstGeom>
        </p:spPr>
      </p:pic>
      <p:sp>
        <p:nvSpPr>
          <p:cNvPr id="10" name="Text Placeholder 4">
            <a:extLst>
              <a:ext uri="{FF2B5EF4-FFF2-40B4-BE49-F238E27FC236}">
                <a16:creationId xmlns:a16="http://schemas.microsoft.com/office/drawing/2014/main" id="{DA6A6528-637A-207F-F944-3E0501D09BE3}"/>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
        <p:nvSpPr>
          <p:cNvPr id="11" name="Text Placeholder 3">
            <a:extLst>
              <a:ext uri="{FF2B5EF4-FFF2-40B4-BE49-F238E27FC236}">
                <a16:creationId xmlns:a16="http://schemas.microsoft.com/office/drawing/2014/main" id="{E13AEDB1-EFDB-40A2-89CE-D44FFEF87B2A}"/>
              </a:ext>
            </a:extLst>
          </p:cNvPr>
          <p:cNvSpPr txBox="1">
            <a:spLocks/>
          </p:cNvSpPr>
          <p:nvPr/>
        </p:nvSpPr>
        <p:spPr>
          <a:xfrm>
            <a:off x="5005241" y="5829484"/>
            <a:ext cx="3751446" cy="536019"/>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NimbusRomNo9L"/>
              </a:rPr>
              <a:t>Fig. 17: </a:t>
            </a:r>
            <a:r>
              <a:rPr lang="en-GB" dirty="0"/>
              <a:t>Degree distribution for all three random method, averaged over 5 simulations. </a:t>
            </a:r>
          </a:p>
          <a:p>
            <a:endParaRPr lang="en-GB" dirty="0"/>
          </a:p>
        </p:txBody>
      </p:sp>
      <mc:AlternateContent xmlns:mc="http://schemas.openxmlformats.org/markup-compatibility/2006">
        <mc:Choice xmlns:a14="http://schemas.microsoft.com/office/drawing/2010/main" Requires="a14">
          <p:graphicFrame>
            <p:nvGraphicFramePr>
              <p:cNvPr id="7" name="Table 11">
                <a:extLst>
                  <a:ext uri="{FF2B5EF4-FFF2-40B4-BE49-F238E27FC236}">
                    <a16:creationId xmlns:a16="http://schemas.microsoft.com/office/drawing/2014/main" id="{C6D20000-6611-676B-F7E9-6619F207E049}"/>
                  </a:ext>
                </a:extLst>
              </p:cNvPr>
              <p:cNvGraphicFramePr>
                <a:graphicFrameLocks noGrp="1"/>
              </p:cNvGraphicFramePr>
              <p:nvPr>
                <p:extLst>
                  <p:ext uri="{D42A27DB-BD31-4B8C-83A1-F6EECF244321}">
                    <p14:modId xmlns:p14="http://schemas.microsoft.com/office/powerpoint/2010/main" val="2263257857"/>
                  </p:ext>
                </p:extLst>
              </p:nvPr>
            </p:nvGraphicFramePr>
            <p:xfrm>
              <a:off x="934837" y="4321466"/>
              <a:ext cx="2698729" cy="1434465"/>
            </p:xfrm>
            <a:graphic>
              <a:graphicData uri="http://schemas.openxmlformats.org/drawingml/2006/table">
                <a:tbl>
                  <a:tblPr firstRow="1" bandRow="1">
                    <a:tableStyleId>{5C22544A-7EE6-4342-B048-85BDC9FD1C3A}</a:tableStyleId>
                  </a:tblPr>
                  <a:tblGrid>
                    <a:gridCol w="1151283">
                      <a:extLst>
                        <a:ext uri="{9D8B030D-6E8A-4147-A177-3AD203B41FA5}">
                          <a16:colId xmlns:a16="http://schemas.microsoft.com/office/drawing/2014/main" val="2237518655"/>
                        </a:ext>
                      </a:extLst>
                    </a:gridCol>
                    <a:gridCol w="1547446">
                      <a:extLst>
                        <a:ext uri="{9D8B030D-6E8A-4147-A177-3AD203B41FA5}">
                          <a16:colId xmlns:a16="http://schemas.microsoft.com/office/drawing/2014/main" val="3962986999"/>
                        </a:ext>
                      </a:extLst>
                    </a:gridCol>
                  </a:tblGrid>
                  <a:tr h="0">
                    <a:tc>
                      <a:txBody>
                        <a:bodyPr/>
                        <a:lstStyle/>
                        <a:p>
                          <a:r>
                            <a:rPr lang="en-ES" sz="1400" dirty="0">
                              <a:solidFill>
                                <a:schemeClr val="tx1"/>
                              </a:solidFill>
                            </a:rPr>
                            <a:t>Centrality</a:t>
                          </a: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ES" sz="1400" dirty="0">
                              <a:solidFill>
                                <a:schemeClr val="tx1"/>
                              </a:solidFill>
                            </a:rPr>
                            <a:t>P-value (</a:t>
                          </a:r>
                          <a14:m>
                            <m:oMath xmlns:m="http://schemas.openxmlformats.org/officeDocument/2006/math">
                              <m:r>
                                <a:rPr lang="es-ES" sz="1400" b="0" i="1" smtClean="0">
                                  <a:solidFill>
                                    <a:schemeClr val="tx1"/>
                                  </a:solidFill>
                                  <a:latin typeface="Cambria Math" panose="02040503050406030204" pitchFamily="18" charset="0"/>
                                </a:rPr>
                                <m:t>𝜇</m:t>
                              </m:r>
                              <m:r>
                                <a:rPr lang="es-ES" sz="1400" b="0" i="1" smtClean="0">
                                  <a:solidFill>
                                    <a:schemeClr val="tx1"/>
                                  </a:solidFill>
                                  <a:latin typeface="Cambria Math" panose="02040503050406030204" pitchFamily="18" charset="0"/>
                                </a:rPr>
                                <m:t>±</m:t>
                              </m:r>
                              <m:sSub>
                                <m:sSubPr>
                                  <m:ctrlPr>
                                    <a:rPr lang="es-ES" sz="1400" b="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𝜎</m:t>
                                  </m:r>
                                </m:e>
                                <m:sub>
                                  <m:r>
                                    <a:rPr lang="es-ES" sz="1400" b="0" i="1" smtClean="0">
                                      <a:solidFill>
                                        <a:schemeClr val="tx1"/>
                                      </a:solidFill>
                                      <a:latin typeface="Cambria Math" panose="02040503050406030204" pitchFamily="18" charset="0"/>
                                    </a:rPr>
                                    <m:t>𝜇</m:t>
                                  </m:r>
                                </m:sub>
                              </m:sSub>
                              <m:r>
                                <a:rPr lang="es-ES" sz="1400" b="0" i="1" smtClean="0">
                                  <a:solidFill>
                                    <a:schemeClr val="tx1"/>
                                  </a:solidFill>
                                  <a:latin typeface="Cambria Math" panose="02040503050406030204" pitchFamily="18" charset="0"/>
                                </a:rPr>
                                <m:t>)</m:t>
                              </m:r>
                            </m:oMath>
                          </a14:m>
                          <a:endParaRPr lang="en-US" sz="1400" dirty="0">
                            <a:solidFill>
                              <a:schemeClr val="tx1"/>
                            </a:solidFill>
                          </a:endParaRPr>
                        </a:p>
                      </a:txBody>
                      <a:tcPr>
                        <a:noFill/>
                      </a:tcPr>
                    </a:tc>
                    <a:extLst>
                      <a:ext uri="{0D108BD9-81ED-4DB2-BD59-A6C34878D82A}">
                        <a16:rowId xmlns:a16="http://schemas.microsoft.com/office/drawing/2014/main" val="279931598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ES" sz="1400" dirty="0">
                              <a:solidFill>
                                <a:schemeClr val="tx1"/>
                              </a:solidFill>
                            </a:rPr>
                            <a:t>Eigenvector</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400" b="0" i="1" smtClean="0">
                                    <a:solidFill>
                                      <a:schemeClr val="tx1"/>
                                    </a:solidFill>
                                    <a:latin typeface="Cambria Math" panose="02040503050406030204" pitchFamily="18" charset="0"/>
                                  </a:rPr>
                                  <m:t>0.18±0.03</m:t>
                                </m:r>
                              </m:oMath>
                            </m:oMathPara>
                          </a14:m>
                          <a:endParaRPr lang="en-US" sz="1400" dirty="0">
                            <a:solidFill>
                              <a:schemeClr val="tx1"/>
                            </a:solidFill>
                          </a:endParaRPr>
                        </a:p>
                      </a:txBody>
                      <a:tcPr>
                        <a:noFill/>
                      </a:tcPr>
                    </a:tc>
                    <a:extLst>
                      <a:ext uri="{0D108BD9-81ED-4DB2-BD59-A6C34878D82A}">
                        <a16:rowId xmlns:a16="http://schemas.microsoft.com/office/drawing/2014/main" val="2806503603"/>
                      </a:ext>
                    </a:extLst>
                  </a:tr>
                  <a:tr h="370840">
                    <a:tc>
                      <a:txBody>
                        <a:bodyPr/>
                        <a:lstStyle/>
                        <a:p>
                          <a:r>
                            <a:rPr lang="en-ES" sz="1400" dirty="0">
                              <a:solidFill>
                                <a:schemeClr val="tx1"/>
                              </a:solidFill>
                            </a:rPr>
                            <a:t>Closeness</a:t>
                          </a:r>
                        </a:p>
                      </a:txBody>
                      <a:tcPr>
                        <a:noFill/>
                      </a:tcPr>
                    </a:tc>
                    <a:tc>
                      <a:txBody>
                        <a:bodyPr/>
                        <a:lstStyle/>
                        <a:p>
                          <a:pPr/>
                          <a14:m>
                            <m:oMathPara xmlns:m="http://schemas.openxmlformats.org/officeDocument/2006/math">
                              <m:oMathParaPr>
                                <m:jc m:val="centerGroup"/>
                              </m:oMathParaPr>
                              <m:oMath xmlns:m="http://schemas.openxmlformats.org/officeDocument/2006/math">
                                <m:r>
                                  <a:rPr lang="es-ES" sz="1400" i="1" smtClean="0">
                                    <a:latin typeface="Cambria Math" panose="02040503050406030204" pitchFamily="18" charset="0"/>
                                  </a:rPr>
                                  <m:t>0.</m:t>
                                </m:r>
                                <m:r>
                                  <a:rPr lang="es-ES" sz="1400" b="0" i="1" smtClean="0">
                                    <a:latin typeface="Cambria Math" panose="02040503050406030204" pitchFamily="18" charset="0"/>
                                  </a:rPr>
                                  <m:t>012</m:t>
                                </m:r>
                                <m:r>
                                  <a:rPr lang="es-ES" sz="1400" i="1">
                                    <a:latin typeface="Cambria Math" panose="02040503050406030204" pitchFamily="18" charset="0"/>
                                  </a:rPr>
                                  <m:t>±0.0</m:t>
                                </m:r>
                                <m:r>
                                  <a:rPr lang="es-ES" sz="1400" b="0" i="1" smtClean="0">
                                    <a:latin typeface="Cambria Math" panose="02040503050406030204" pitchFamily="18" charset="0"/>
                                  </a:rPr>
                                  <m:t>05</m:t>
                                </m:r>
                              </m:oMath>
                            </m:oMathPara>
                          </a14:m>
                          <a:endParaRPr lang="en-ES" sz="1400" dirty="0">
                            <a:solidFill>
                              <a:schemeClr val="tx1"/>
                            </a:solidFill>
                          </a:endParaRPr>
                        </a:p>
                      </a:txBody>
                      <a:tcPr>
                        <a:noFill/>
                      </a:tcPr>
                    </a:tc>
                    <a:extLst>
                      <a:ext uri="{0D108BD9-81ED-4DB2-BD59-A6C34878D82A}">
                        <a16:rowId xmlns:a16="http://schemas.microsoft.com/office/drawing/2014/main" val="3268498312"/>
                      </a:ext>
                    </a:extLst>
                  </a:tr>
                  <a:tr h="370840">
                    <a:tc>
                      <a:txBody>
                        <a:bodyPr/>
                        <a:lstStyle/>
                        <a:p>
                          <a:r>
                            <a:rPr lang="en-ES" sz="1400" dirty="0">
                              <a:solidFill>
                                <a:schemeClr val="tx1"/>
                              </a:solidFill>
                            </a:rPr>
                            <a:t>Betweeness</a:t>
                          </a:r>
                        </a:p>
                      </a:txBody>
                      <a:tcPr>
                        <a:noFill/>
                      </a:tcPr>
                    </a:tc>
                    <a:tc>
                      <a:txBody>
                        <a:bodyPr/>
                        <a:lstStyle/>
                        <a:p>
                          <a14:m>
                            <m:oMathPara xmlns:m="http://schemas.openxmlformats.org/officeDocument/2006/math">
                              <m:oMathParaPr>
                                <m:jc m:val="centerGroup"/>
                              </m:oMathParaPr>
                              <m:oMath xmlns:m="http://schemas.openxmlformats.org/officeDocument/2006/math">
                                <m:r>
                                  <a:rPr lang="es-ES" sz="1400" i="1" smtClean="0">
                                    <a:latin typeface="Cambria Math" panose="02040503050406030204" pitchFamily="18" charset="0"/>
                                  </a:rPr>
                                  <m:t>0.</m:t>
                                </m:r>
                                <m:r>
                                  <a:rPr lang="es-ES" sz="1400" b="0" i="1" smtClean="0">
                                    <a:latin typeface="Cambria Math" panose="02040503050406030204" pitchFamily="18" charset="0"/>
                                  </a:rPr>
                                  <m:t>70</m:t>
                                </m:r>
                                <m:r>
                                  <a:rPr lang="es-ES" sz="1400" i="1">
                                    <a:latin typeface="Cambria Math" panose="02040503050406030204" pitchFamily="18" charset="0"/>
                                  </a:rPr>
                                  <m:t>±0.0</m:t>
                                </m:r>
                                <m:r>
                                  <a:rPr lang="es-ES" sz="1400" b="0" i="1" smtClean="0">
                                    <a:latin typeface="Cambria Math" panose="02040503050406030204" pitchFamily="18" charset="0"/>
                                  </a:rPr>
                                  <m:t>3</m:t>
                                </m:r>
                              </m:oMath>
                            </m:oMathPara>
                          </a14:m>
                          <a:endParaRPr lang="en-ES" sz="1400" dirty="0">
                            <a:solidFill>
                              <a:schemeClr val="tx1"/>
                            </a:solidFill>
                          </a:endParaRPr>
                        </a:p>
                      </a:txBody>
                      <a:tcPr>
                        <a:noFill/>
                      </a:tcPr>
                    </a:tc>
                    <a:extLst>
                      <a:ext uri="{0D108BD9-81ED-4DB2-BD59-A6C34878D82A}">
                        <a16:rowId xmlns:a16="http://schemas.microsoft.com/office/drawing/2014/main" val="3496929245"/>
                      </a:ext>
                    </a:extLst>
                  </a:tr>
                </a:tbl>
              </a:graphicData>
            </a:graphic>
          </p:graphicFrame>
        </mc:Choice>
        <mc:Fallback>
          <p:graphicFrame>
            <p:nvGraphicFramePr>
              <p:cNvPr id="7" name="Table 11">
                <a:extLst>
                  <a:ext uri="{FF2B5EF4-FFF2-40B4-BE49-F238E27FC236}">
                    <a16:creationId xmlns:a16="http://schemas.microsoft.com/office/drawing/2014/main" id="{C6D20000-6611-676B-F7E9-6619F207E049}"/>
                  </a:ext>
                </a:extLst>
              </p:cNvPr>
              <p:cNvGraphicFramePr>
                <a:graphicFrameLocks noGrp="1"/>
              </p:cNvGraphicFramePr>
              <p:nvPr>
                <p:extLst>
                  <p:ext uri="{D42A27DB-BD31-4B8C-83A1-F6EECF244321}">
                    <p14:modId xmlns:p14="http://schemas.microsoft.com/office/powerpoint/2010/main" val="2263257857"/>
                  </p:ext>
                </p:extLst>
              </p:nvPr>
            </p:nvGraphicFramePr>
            <p:xfrm>
              <a:off x="934837" y="4321466"/>
              <a:ext cx="2698729" cy="1434465"/>
            </p:xfrm>
            <a:graphic>
              <a:graphicData uri="http://schemas.openxmlformats.org/drawingml/2006/table">
                <a:tbl>
                  <a:tblPr firstRow="1" bandRow="1">
                    <a:tableStyleId>{5C22544A-7EE6-4342-B048-85BDC9FD1C3A}</a:tableStyleId>
                  </a:tblPr>
                  <a:tblGrid>
                    <a:gridCol w="1151283">
                      <a:extLst>
                        <a:ext uri="{9D8B030D-6E8A-4147-A177-3AD203B41FA5}">
                          <a16:colId xmlns:a16="http://schemas.microsoft.com/office/drawing/2014/main" val="2237518655"/>
                        </a:ext>
                      </a:extLst>
                    </a:gridCol>
                    <a:gridCol w="1547446">
                      <a:extLst>
                        <a:ext uri="{9D8B030D-6E8A-4147-A177-3AD203B41FA5}">
                          <a16:colId xmlns:a16="http://schemas.microsoft.com/office/drawing/2014/main" val="3962986999"/>
                        </a:ext>
                      </a:extLst>
                    </a:gridCol>
                  </a:tblGrid>
                  <a:tr h="321945">
                    <a:tc>
                      <a:txBody>
                        <a:bodyPr/>
                        <a:lstStyle/>
                        <a:p>
                          <a:r>
                            <a:rPr lang="en-ES" sz="1400" dirty="0">
                              <a:solidFill>
                                <a:schemeClr val="tx1"/>
                              </a:solidFill>
                            </a:rPr>
                            <a:t>Centrality</a:t>
                          </a:r>
                        </a:p>
                      </a:txBody>
                      <a:tcPr>
                        <a:noFill/>
                      </a:tcPr>
                    </a:tc>
                    <a:tc>
                      <a:txBody>
                        <a:bodyPr/>
                        <a:lstStyle/>
                        <a:p>
                          <a:endParaRPr lang="en-ES"/>
                        </a:p>
                      </a:txBody>
                      <a:tcPr>
                        <a:blipFill>
                          <a:blip r:embed="rId4"/>
                          <a:stretch>
                            <a:fillRect l="-74797" t="-7692" r="-1626" b="-342308"/>
                          </a:stretch>
                        </a:blipFill>
                      </a:tcPr>
                    </a:tc>
                    <a:extLst>
                      <a:ext uri="{0D108BD9-81ED-4DB2-BD59-A6C34878D82A}">
                        <a16:rowId xmlns:a16="http://schemas.microsoft.com/office/drawing/2014/main" val="279931598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ES" sz="1400" dirty="0">
                              <a:solidFill>
                                <a:schemeClr val="tx1"/>
                              </a:solidFill>
                            </a:rPr>
                            <a:t>Eigenvector</a:t>
                          </a:r>
                        </a:p>
                      </a:txBody>
                      <a:tcPr>
                        <a:noFill/>
                      </a:tcPr>
                    </a:tc>
                    <a:tc>
                      <a:txBody>
                        <a:bodyPr/>
                        <a:lstStyle/>
                        <a:p>
                          <a:endParaRPr lang="en-ES"/>
                        </a:p>
                      </a:txBody>
                      <a:tcPr>
                        <a:blipFill>
                          <a:blip r:embed="rId4"/>
                          <a:stretch>
                            <a:fillRect l="-74797" t="-96552" r="-1626" b="-206897"/>
                          </a:stretch>
                        </a:blipFill>
                      </a:tcPr>
                    </a:tc>
                    <a:extLst>
                      <a:ext uri="{0D108BD9-81ED-4DB2-BD59-A6C34878D82A}">
                        <a16:rowId xmlns:a16="http://schemas.microsoft.com/office/drawing/2014/main" val="2806503603"/>
                      </a:ext>
                    </a:extLst>
                  </a:tr>
                  <a:tr h="370840">
                    <a:tc>
                      <a:txBody>
                        <a:bodyPr/>
                        <a:lstStyle/>
                        <a:p>
                          <a:r>
                            <a:rPr lang="en-ES" sz="1400" dirty="0">
                              <a:solidFill>
                                <a:schemeClr val="tx1"/>
                              </a:solidFill>
                            </a:rPr>
                            <a:t>Closeness</a:t>
                          </a:r>
                        </a:p>
                      </a:txBody>
                      <a:tcPr>
                        <a:noFill/>
                      </a:tcPr>
                    </a:tc>
                    <a:tc>
                      <a:txBody>
                        <a:bodyPr/>
                        <a:lstStyle/>
                        <a:p>
                          <a:endParaRPr lang="en-ES"/>
                        </a:p>
                      </a:txBody>
                      <a:tcPr>
                        <a:blipFill>
                          <a:blip r:embed="rId4"/>
                          <a:stretch>
                            <a:fillRect l="-74797" t="-190000" r="-1626" b="-100000"/>
                          </a:stretch>
                        </a:blipFill>
                      </a:tcPr>
                    </a:tc>
                    <a:extLst>
                      <a:ext uri="{0D108BD9-81ED-4DB2-BD59-A6C34878D82A}">
                        <a16:rowId xmlns:a16="http://schemas.microsoft.com/office/drawing/2014/main" val="3268498312"/>
                      </a:ext>
                    </a:extLst>
                  </a:tr>
                  <a:tr h="370840">
                    <a:tc>
                      <a:txBody>
                        <a:bodyPr/>
                        <a:lstStyle/>
                        <a:p>
                          <a:r>
                            <a:rPr lang="en-ES" sz="1400" dirty="0">
                              <a:solidFill>
                                <a:schemeClr val="tx1"/>
                              </a:solidFill>
                            </a:rPr>
                            <a:t>Betweeness</a:t>
                          </a:r>
                        </a:p>
                      </a:txBody>
                      <a:tcPr>
                        <a:noFill/>
                      </a:tcPr>
                    </a:tc>
                    <a:tc>
                      <a:txBody>
                        <a:bodyPr/>
                        <a:lstStyle/>
                        <a:p>
                          <a:endParaRPr lang="en-ES"/>
                        </a:p>
                      </a:txBody>
                      <a:tcPr>
                        <a:blipFill>
                          <a:blip r:embed="rId4"/>
                          <a:stretch>
                            <a:fillRect l="-74797" t="-300000" r="-1626" b="-3448"/>
                          </a:stretch>
                        </a:blipFill>
                      </a:tcPr>
                    </a:tc>
                    <a:extLst>
                      <a:ext uri="{0D108BD9-81ED-4DB2-BD59-A6C34878D82A}">
                        <a16:rowId xmlns:a16="http://schemas.microsoft.com/office/drawing/2014/main" val="349692924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359C3302-9620-5A6B-B575-B2F3B004369B}"/>
                  </a:ext>
                </a:extLst>
              </p:cNvPr>
              <p:cNvGraphicFramePr>
                <a:graphicFrameLocks noGrp="1"/>
              </p:cNvGraphicFramePr>
              <p:nvPr>
                <p:extLst>
                  <p:ext uri="{D42A27DB-BD31-4B8C-83A1-F6EECF244321}">
                    <p14:modId xmlns:p14="http://schemas.microsoft.com/office/powerpoint/2010/main" val="1485563883"/>
                  </p:ext>
                </p:extLst>
              </p:nvPr>
            </p:nvGraphicFramePr>
            <p:xfrm>
              <a:off x="324664" y="2588025"/>
              <a:ext cx="4278313" cy="141732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237518655"/>
                        </a:ext>
                      </a:extLst>
                    </a:gridCol>
                    <a:gridCol w="1312609">
                      <a:extLst>
                        <a:ext uri="{9D8B030D-6E8A-4147-A177-3AD203B41FA5}">
                          <a16:colId xmlns:a16="http://schemas.microsoft.com/office/drawing/2014/main" val="3962986999"/>
                        </a:ext>
                      </a:extLst>
                    </a:gridCol>
                    <a:gridCol w="1108011">
                      <a:extLst>
                        <a:ext uri="{9D8B030D-6E8A-4147-A177-3AD203B41FA5}">
                          <a16:colId xmlns:a16="http://schemas.microsoft.com/office/drawing/2014/main" val="2680919888"/>
                        </a:ext>
                      </a:extLst>
                    </a:gridCol>
                  </a:tblGrid>
                  <a:tr h="0">
                    <a:tc>
                      <a:txBody>
                        <a:bodyPr/>
                        <a:lstStyle/>
                        <a:p>
                          <a:r>
                            <a:rPr lang="en-ES" sz="1400" dirty="0">
                              <a:solidFill>
                                <a:schemeClr val="tx1"/>
                              </a:solidFill>
                            </a:rPr>
                            <a:t>Method</a:t>
                          </a: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ES" sz="1400" dirty="0">
                              <a:solidFill>
                                <a:schemeClr val="tx1"/>
                              </a:solidFill>
                            </a:rPr>
                            <a:t>P-value (</a:t>
                          </a:r>
                          <a14:m>
                            <m:oMath xmlns:m="http://schemas.openxmlformats.org/officeDocument/2006/math">
                              <m:r>
                                <a:rPr lang="es-ES" sz="1400" b="1" i="1" smtClean="0">
                                  <a:solidFill>
                                    <a:schemeClr val="tx1"/>
                                  </a:solidFill>
                                  <a:latin typeface="Cambria Math" panose="02040503050406030204" pitchFamily="18" charset="0"/>
                                </a:rPr>
                                <m:t>𝑱</m:t>
                              </m:r>
                              <m:sSub>
                                <m:sSubPr>
                                  <m:ctrlPr>
                                    <a:rPr lang="es-ES" sz="1400" b="1" i="1" smtClean="0">
                                      <a:solidFill>
                                        <a:schemeClr val="tx1"/>
                                      </a:solidFill>
                                      <a:latin typeface="Cambria Math" panose="02040503050406030204" pitchFamily="18" charset="0"/>
                                    </a:rPr>
                                  </m:ctrlPr>
                                </m:sSubPr>
                                <m:e>
                                  <m:r>
                                    <a:rPr lang="es-ES" sz="1400" b="1" i="1" smtClean="0">
                                      <a:solidFill>
                                        <a:schemeClr val="tx1"/>
                                      </a:solidFill>
                                      <a:latin typeface="Cambria Math" panose="02040503050406030204" pitchFamily="18" charset="0"/>
                                    </a:rPr>
                                    <m:t>𝑺</m:t>
                                  </m:r>
                                </m:e>
                                <m:sub>
                                  <m:r>
                                    <a:rPr lang="es-ES" sz="1400" b="1" i="1" smtClean="0">
                                      <a:solidFill>
                                        <a:schemeClr val="tx1"/>
                                      </a:solidFill>
                                      <a:latin typeface="Cambria Math" panose="02040503050406030204" pitchFamily="18" charset="0"/>
                                    </a:rPr>
                                    <m:t>𝑬</m:t>
                                  </m:r>
                                </m:sub>
                              </m:sSub>
                              <m:r>
                                <a:rPr lang="es-ES" sz="1400" b="1" i="1" smtClean="0">
                                  <a:solidFill>
                                    <a:schemeClr val="tx1"/>
                                  </a:solidFill>
                                  <a:latin typeface="Cambria Math" panose="02040503050406030204" pitchFamily="18" charset="0"/>
                                </a:rPr>
                                <m:t>)</m:t>
                              </m:r>
                            </m:oMath>
                          </a14:m>
                          <a:endParaRPr lang="en-US" sz="1400" dirty="0">
                            <a:solidFill>
                              <a:schemeClr val="tx1"/>
                            </a:solidFill>
                          </a:endParaRPr>
                        </a:p>
                      </a:txBody>
                      <a:tcP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400" b="1" i="1" smtClean="0">
                                    <a:solidFill>
                                      <a:schemeClr val="tx1"/>
                                    </a:solidFill>
                                    <a:latin typeface="Cambria Math" panose="02040503050406030204" pitchFamily="18" charset="0"/>
                                  </a:rPr>
                                  <m:t>𝑱</m:t>
                                </m:r>
                                <m:sSub>
                                  <m:sSubPr>
                                    <m:ctrlPr>
                                      <a:rPr lang="es-ES" sz="1400" b="1" i="1" smtClean="0">
                                        <a:solidFill>
                                          <a:schemeClr val="tx1"/>
                                        </a:solidFill>
                                        <a:latin typeface="Cambria Math" panose="02040503050406030204" pitchFamily="18" charset="0"/>
                                      </a:rPr>
                                    </m:ctrlPr>
                                  </m:sSubPr>
                                  <m:e>
                                    <m:r>
                                      <a:rPr lang="es-ES" sz="1400" b="1" i="1" smtClean="0">
                                        <a:solidFill>
                                          <a:schemeClr val="tx1"/>
                                        </a:solidFill>
                                        <a:latin typeface="Cambria Math" panose="02040503050406030204" pitchFamily="18" charset="0"/>
                                      </a:rPr>
                                      <m:t>𝑺</m:t>
                                    </m:r>
                                  </m:e>
                                  <m:sub>
                                    <m:r>
                                      <a:rPr lang="es-ES" sz="1400" b="1" i="1" smtClean="0">
                                        <a:solidFill>
                                          <a:schemeClr val="tx1"/>
                                        </a:solidFill>
                                        <a:latin typeface="Cambria Math" panose="02040503050406030204" pitchFamily="18" charset="0"/>
                                      </a:rPr>
                                      <m:t>𝒏</m:t>
                                    </m:r>
                                  </m:sub>
                                </m:sSub>
                                <m:r>
                                  <a:rPr lang="es-ES" sz="1400" b="1" i="1" smtClean="0">
                                    <a:solidFill>
                                      <a:schemeClr val="tx1"/>
                                    </a:solidFill>
                                    <a:latin typeface="Cambria Math" panose="02040503050406030204" pitchFamily="18" charset="0"/>
                                  </a:rPr>
                                  <m:t>(</m:t>
                                </m:r>
                                <m:r>
                                  <a:rPr lang="es-ES" sz="1400" b="0" i="1" smtClean="0">
                                    <a:solidFill>
                                      <a:schemeClr val="tx1"/>
                                    </a:solidFill>
                                    <a:latin typeface="Cambria Math" panose="02040503050406030204" pitchFamily="18" charset="0"/>
                                  </a:rPr>
                                  <m:t>𝜇</m:t>
                                </m:r>
                                <m:r>
                                  <a:rPr lang="es-ES" sz="1400" b="0" i="1" smtClean="0">
                                    <a:solidFill>
                                      <a:schemeClr val="tx1"/>
                                    </a:solidFill>
                                    <a:latin typeface="Cambria Math" panose="02040503050406030204" pitchFamily="18" charset="0"/>
                                  </a:rPr>
                                  <m:t>±</m:t>
                                </m:r>
                                <m:r>
                                  <a:rPr lang="es-ES" sz="1400" b="0" i="1" smtClean="0">
                                    <a:solidFill>
                                      <a:schemeClr val="tx1"/>
                                    </a:solidFill>
                                    <a:latin typeface="Cambria Math" panose="02040503050406030204" pitchFamily="18" charset="0"/>
                                  </a:rPr>
                                  <m:t>𝜎</m:t>
                                </m:r>
                                <m:r>
                                  <a:rPr lang="es-ES" sz="1400" b="0" i="1" smtClean="0">
                                    <a:solidFill>
                                      <a:schemeClr val="tx1"/>
                                    </a:solidFill>
                                    <a:latin typeface="Cambria Math" panose="02040503050406030204" pitchFamily="18" charset="0"/>
                                  </a:rPr>
                                  <m:t>)</m:t>
                                </m:r>
                              </m:oMath>
                            </m:oMathPara>
                          </a14:m>
                          <a:endParaRPr lang="en-US" sz="1400" dirty="0">
                            <a:solidFill>
                              <a:schemeClr val="tx1"/>
                            </a:solidFill>
                          </a:endParaRPr>
                        </a:p>
                      </a:txBody>
                      <a:tcPr>
                        <a:noFill/>
                      </a:tcPr>
                    </a:tc>
                    <a:extLst>
                      <a:ext uri="{0D108BD9-81ED-4DB2-BD59-A6C34878D82A}">
                        <a16:rowId xmlns:a16="http://schemas.microsoft.com/office/drawing/2014/main" val="279931598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ES" sz="1400" dirty="0">
                              <a:solidFill>
                                <a:schemeClr val="tx1"/>
                              </a:solidFill>
                            </a:rPr>
                            <a:t>Conserve N (1)</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400" b="0" i="1" smtClean="0">
                                    <a:solidFill>
                                      <a:schemeClr val="tx1"/>
                                    </a:solidFill>
                                    <a:latin typeface="Cambria Math" panose="02040503050406030204" pitchFamily="18" charset="0"/>
                                  </a:rPr>
                                  <m:t>3.04</m:t>
                                </m:r>
                                <m:r>
                                  <a:rPr lang="es-ES" sz="1400" b="0" i="1" smtClean="0">
                                    <a:solidFill>
                                      <a:schemeClr val="tx1"/>
                                    </a:solidFill>
                                    <a:latin typeface="Cambria Math" panose="02040503050406030204" pitchFamily="18" charset="0"/>
                                    <a:ea typeface="Cambria Math" panose="02040503050406030204" pitchFamily="18" charset="0"/>
                                  </a:rPr>
                                  <m:t>×</m:t>
                                </m:r>
                                <m:sSup>
                                  <m:sSupPr>
                                    <m:ctrlPr>
                                      <a:rPr lang="es-ES" sz="1400" b="0" i="1" smtClean="0">
                                        <a:solidFill>
                                          <a:schemeClr val="tx1"/>
                                        </a:solidFill>
                                        <a:latin typeface="Cambria Math" panose="02040503050406030204" pitchFamily="18" charset="0"/>
                                        <a:ea typeface="Cambria Math" panose="02040503050406030204" pitchFamily="18" charset="0"/>
                                      </a:rPr>
                                    </m:ctrlPr>
                                  </m:sSupPr>
                                  <m:e>
                                    <m:r>
                                      <a:rPr lang="es-ES" sz="1400" b="0" i="1" smtClean="0">
                                        <a:solidFill>
                                          <a:schemeClr val="tx1"/>
                                        </a:solidFill>
                                        <a:latin typeface="Cambria Math" panose="02040503050406030204" pitchFamily="18" charset="0"/>
                                        <a:ea typeface="Cambria Math" panose="02040503050406030204" pitchFamily="18" charset="0"/>
                                      </a:rPr>
                                      <m:t>10</m:t>
                                    </m:r>
                                  </m:e>
                                  <m:sup>
                                    <m:r>
                                      <a:rPr lang="es-ES" sz="1400" b="0" i="1" smtClean="0">
                                        <a:solidFill>
                                          <a:schemeClr val="tx1"/>
                                        </a:solidFill>
                                        <a:latin typeface="Cambria Math" panose="02040503050406030204" pitchFamily="18" charset="0"/>
                                        <a:ea typeface="Cambria Math" panose="02040503050406030204" pitchFamily="18" charset="0"/>
                                      </a:rPr>
                                      <m:t>−</m:t>
                                    </m:r>
                                    <m:r>
                                      <a:rPr lang="es-ES" sz="1400" b="0" i="1" smtClean="0">
                                        <a:solidFill>
                                          <a:schemeClr val="tx1"/>
                                        </a:solidFill>
                                        <a:latin typeface="Cambria Math" panose="02040503050406030204" pitchFamily="18" charset="0"/>
                                        <a:ea typeface="Cambria Math" panose="02040503050406030204" pitchFamily="18" charset="0"/>
                                      </a:rPr>
                                      <m:t>2</m:t>
                                    </m:r>
                                  </m:sup>
                                </m:sSup>
                              </m:oMath>
                            </m:oMathPara>
                          </a14:m>
                          <a:endParaRPr lang="en-ES" sz="1400" dirty="0">
                            <a:solidFill>
                              <a:schemeClr val="tx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400" b="0" i="1" smtClean="0">
                                    <a:solidFill>
                                      <a:schemeClr val="tx1"/>
                                    </a:solidFill>
                                    <a:latin typeface="Cambria Math" panose="02040503050406030204" pitchFamily="18" charset="0"/>
                                  </a:rPr>
                                  <m:t>0.32±0.22</m:t>
                                </m:r>
                              </m:oMath>
                            </m:oMathPara>
                          </a14:m>
                          <a:endParaRPr lang="en-ES" sz="1400" dirty="0">
                            <a:solidFill>
                              <a:schemeClr val="tx1"/>
                            </a:solidFill>
                          </a:endParaRPr>
                        </a:p>
                      </a:txBody>
                      <a:tcPr>
                        <a:noFill/>
                      </a:tcPr>
                    </a:tc>
                    <a:extLst>
                      <a:ext uri="{0D108BD9-81ED-4DB2-BD59-A6C34878D82A}">
                        <a16:rowId xmlns:a16="http://schemas.microsoft.com/office/drawing/2014/main" val="2806503603"/>
                      </a:ext>
                    </a:extLst>
                  </a:tr>
                  <a:tr h="370840">
                    <a:tc>
                      <a:txBody>
                        <a:bodyPr/>
                        <a:lstStyle/>
                        <a:p>
                          <a:r>
                            <a:rPr lang="en-ES" sz="1400" dirty="0">
                              <a:solidFill>
                                <a:schemeClr val="tx1"/>
                              </a:solidFill>
                            </a:rPr>
                            <a:t>Don’t conserve N (2)</a:t>
                          </a:r>
                        </a:p>
                      </a:txBody>
                      <a:tcPr>
                        <a:noFill/>
                      </a:tcPr>
                    </a:tc>
                    <a:tc>
                      <a:txBody>
                        <a:bodyPr/>
                        <a:lstStyle/>
                        <a:p>
                          <a:pPr/>
                          <a14:m>
                            <m:oMathPara xmlns:m="http://schemas.openxmlformats.org/officeDocument/2006/math">
                              <m:oMathParaPr>
                                <m:jc m:val="centerGroup"/>
                              </m:oMathParaPr>
                              <m:oMath xmlns:m="http://schemas.openxmlformats.org/officeDocument/2006/math">
                                <m:r>
                                  <a:rPr lang="es-ES" sz="1400" b="0" i="1" smtClean="0">
                                    <a:solidFill>
                                      <a:schemeClr val="tx1"/>
                                    </a:solidFill>
                                    <a:latin typeface="Cambria Math" panose="02040503050406030204" pitchFamily="18" charset="0"/>
                                  </a:rPr>
                                  <m:t>3.4</m:t>
                                </m:r>
                                <m:r>
                                  <a:rPr lang="es-ES" sz="1400" b="0" i="1" smtClean="0">
                                    <a:solidFill>
                                      <a:schemeClr val="tx1"/>
                                    </a:solidFill>
                                    <a:latin typeface="Cambria Math" panose="02040503050406030204" pitchFamily="18" charset="0"/>
                                    <a:ea typeface="Cambria Math" panose="02040503050406030204" pitchFamily="18" charset="0"/>
                                  </a:rPr>
                                  <m:t>×</m:t>
                                </m:r>
                                <m:sSup>
                                  <m:sSupPr>
                                    <m:ctrlPr>
                                      <a:rPr lang="es-ES" sz="1400" b="0" i="1" smtClean="0">
                                        <a:solidFill>
                                          <a:schemeClr val="tx1"/>
                                        </a:solidFill>
                                        <a:latin typeface="Cambria Math" panose="02040503050406030204" pitchFamily="18" charset="0"/>
                                        <a:ea typeface="Cambria Math" panose="02040503050406030204" pitchFamily="18" charset="0"/>
                                      </a:rPr>
                                    </m:ctrlPr>
                                  </m:sSupPr>
                                  <m:e>
                                    <m:r>
                                      <a:rPr lang="es-ES" sz="1400" b="0" i="1" smtClean="0">
                                        <a:solidFill>
                                          <a:schemeClr val="tx1"/>
                                        </a:solidFill>
                                        <a:latin typeface="Cambria Math" panose="02040503050406030204" pitchFamily="18" charset="0"/>
                                        <a:ea typeface="Cambria Math" panose="02040503050406030204" pitchFamily="18" charset="0"/>
                                      </a:rPr>
                                      <m:t>10</m:t>
                                    </m:r>
                                  </m:e>
                                  <m:sup>
                                    <m:r>
                                      <a:rPr lang="es-ES" sz="1400" b="0" i="1" smtClean="0">
                                        <a:solidFill>
                                          <a:schemeClr val="tx1"/>
                                        </a:solidFill>
                                        <a:latin typeface="Cambria Math" panose="02040503050406030204" pitchFamily="18" charset="0"/>
                                        <a:ea typeface="Cambria Math" panose="02040503050406030204" pitchFamily="18" charset="0"/>
                                      </a:rPr>
                                      <m:t>−7</m:t>
                                    </m:r>
                                  </m:sup>
                                </m:sSup>
                              </m:oMath>
                            </m:oMathPara>
                          </a14:m>
                          <a:endParaRPr lang="en-ES" sz="140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s-ES" sz="1400" b="0" i="1" smtClean="0">
                                    <a:solidFill>
                                      <a:schemeClr val="tx1"/>
                                    </a:solidFill>
                                    <a:latin typeface="Cambria Math" panose="02040503050406030204" pitchFamily="18" charset="0"/>
                                  </a:rPr>
                                  <m:t>0.25±0.18</m:t>
                                </m:r>
                              </m:oMath>
                            </m:oMathPara>
                          </a14:m>
                          <a:endParaRPr lang="en-ES" sz="1400" dirty="0">
                            <a:solidFill>
                              <a:schemeClr val="tx1"/>
                            </a:solidFill>
                          </a:endParaRPr>
                        </a:p>
                      </a:txBody>
                      <a:tcPr>
                        <a:noFill/>
                      </a:tcPr>
                    </a:tc>
                    <a:extLst>
                      <a:ext uri="{0D108BD9-81ED-4DB2-BD59-A6C34878D82A}">
                        <a16:rowId xmlns:a16="http://schemas.microsoft.com/office/drawing/2014/main" val="3268498312"/>
                      </a:ext>
                    </a:extLst>
                  </a:tr>
                  <a:tr h="370840">
                    <a:tc>
                      <a:txBody>
                        <a:bodyPr/>
                        <a:lstStyle/>
                        <a:p>
                          <a:r>
                            <a:rPr lang="en-ES" sz="1400" dirty="0">
                              <a:solidFill>
                                <a:schemeClr val="tx1"/>
                              </a:solidFill>
                            </a:rPr>
                            <a:t>Distribute N (3)</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400" b="0" i="1" smtClean="0">
                                    <a:solidFill>
                                      <a:schemeClr val="tx1"/>
                                    </a:solidFill>
                                    <a:latin typeface="Cambria Math" panose="02040503050406030204" pitchFamily="18" charset="0"/>
                                    <a:ea typeface="+mn-ea"/>
                                  </a:rPr>
                                  <m:t>0.33</m:t>
                                </m:r>
                                <m:r>
                                  <a:rPr lang="es-ES" sz="1400" b="0" i="1" smtClean="0">
                                    <a:solidFill>
                                      <a:schemeClr val="tx1"/>
                                    </a:solidFill>
                                    <a:latin typeface="Cambria Math" panose="02040503050406030204" pitchFamily="18" charset="0"/>
                                    <a:ea typeface="Cambria Math" panose="02040503050406030204" pitchFamily="18" charset="0"/>
                                  </a:rPr>
                                  <m:t>×</m:t>
                                </m:r>
                                <m:sSup>
                                  <m:sSupPr>
                                    <m:ctrlPr>
                                      <a:rPr lang="es-ES" sz="1400" b="0" i="1" smtClean="0">
                                        <a:solidFill>
                                          <a:schemeClr val="tx1"/>
                                        </a:solidFill>
                                        <a:latin typeface="Cambria Math" panose="02040503050406030204" pitchFamily="18" charset="0"/>
                                        <a:ea typeface="Cambria Math" panose="02040503050406030204" pitchFamily="18" charset="0"/>
                                      </a:rPr>
                                    </m:ctrlPr>
                                  </m:sSupPr>
                                  <m:e>
                                    <m:r>
                                      <a:rPr lang="es-ES" sz="1400" b="0" i="1" smtClean="0">
                                        <a:solidFill>
                                          <a:schemeClr val="tx1"/>
                                        </a:solidFill>
                                        <a:latin typeface="Cambria Math" panose="02040503050406030204" pitchFamily="18" charset="0"/>
                                        <a:ea typeface="Cambria Math" panose="02040503050406030204" pitchFamily="18" charset="0"/>
                                      </a:rPr>
                                      <m:t>10</m:t>
                                    </m:r>
                                  </m:e>
                                  <m:sup>
                                    <m:r>
                                      <a:rPr lang="es-ES" sz="1400" b="0" i="1" smtClean="0">
                                        <a:solidFill>
                                          <a:schemeClr val="tx1"/>
                                        </a:solidFill>
                                        <a:latin typeface="Cambria Math" panose="02040503050406030204" pitchFamily="18" charset="0"/>
                                        <a:ea typeface="Cambria Math" panose="02040503050406030204" pitchFamily="18" charset="0"/>
                                      </a:rPr>
                                      <m:t>−2</m:t>
                                    </m:r>
                                  </m:sup>
                                </m:sSup>
                              </m:oMath>
                            </m:oMathPara>
                          </a14:m>
                          <a:endParaRPr lang="en-ES" sz="1400" dirty="0">
                            <a:solidFill>
                              <a:schemeClr val="tx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400" b="0" i="1" smtClean="0">
                                    <a:solidFill>
                                      <a:schemeClr val="tx1"/>
                                    </a:solidFill>
                                    <a:latin typeface="Cambria Math" panose="02040503050406030204" pitchFamily="18" charset="0"/>
                                  </a:rPr>
                                  <m:t>0.20±0.17</m:t>
                                </m:r>
                              </m:oMath>
                            </m:oMathPara>
                          </a14:m>
                          <a:endParaRPr lang="en-ES" sz="1400" dirty="0">
                            <a:solidFill>
                              <a:schemeClr val="tx1"/>
                            </a:solidFill>
                          </a:endParaRPr>
                        </a:p>
                      </a:txBody>
                      <a:tcPr>
                        <a:noFill/>
                      </a:tcPr>
                    </a:tc>
                    <a:extLst>
                      <a:ext uri="{0D108BD9-81ED-4DB2-BD59-A6C34878D82A}">
                        <a16:rowId xmlns:a16="http://schemas.microsoft.com/office/drawing/2014/main" val="3496929245"/>
                      </a:ext>
                    </a:extLst>
                  </a:tr>
                </a:tbl>
              </a:graphicData>
            </a:graphic>
          </p:graphicFrame>
        </mc:Choice>
        <mc:Fallback>
          <p:graphicFrame>
            <p:nvGraphicFramePr>
              <p:cNvPr id="12" name="Table 11">
                <a:extLst>
                  <a:ext uri="{FF2B5EF4-FFF2-40B4-BE49-F238E27FC236}">
                    <a16:creationId xmlns:a16="http://schemas.microsoft.com/office/drawing/2014/main" id="{359C3302-9620-5A6B-B575-B2F3B004369B}"/>
                  </a:ext>
                </a:extLst>
              </p:cNvPr>
              <p:cNvGraphicFramePr>
                <a:graphicFrameLocks noGrp="1"/>
              </p:cNvGraphicFramePr>
              <p:nvPr>
                <p:extLst>
                  <p:ext uri="{D42A27DB-BD31-4B8C-83A1-F6EECF244321}">
                    <p14:modId xmlns:p14="http://schemas.microsoft.com/office/powerpoint/2010/main" val="1485563883"/>
                  </p:ext>
                </p:extLst>
              </p:nvPr>
            </p:nvGraphicFramePr>
            <p:xfrm>
              <a:off x="324664" y="2588025"/>
              <a:ext cx="4278313" cy="141732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237518655"/>
                        </a:ext>
                      </a:extLst>
                    </a:gridCol>
                    <a:gridCol w="1312609">
                      <a:extLst>
                        <a:ext uri="{9D8B030D-6E8A-4147-A177-3AD203B41FA5}">
                          <a16:colId xmlns:a16="http://schemas.microsoft.com/office/drawing/2014/main" val="3962986999"/>
                        </a:ext>
                      </a:extLst>
                    </a:gridCol>
                    <a:gridCol w="1108011">
                      <a:extLst>
                        <a:ext uri="{9D8B030D-6E8A-4147-A177-3AD203B41FA5}">
                          <a16:colId xmlns:a16="http://schemas.microsoft.com/office/drawing/2014/main" val="2680919888"/>
                        </a:ext>
                      </a:extLst>
                    </a:gridCol>
                  </a:tblGrid>
                  <a:tr h="304800">
                    <a:tc>
                      <a:txBody>
                        <a:bodyPr/>
                        <a:lstStyle/>
                        <a:p>
                          <a:r>
                            <a:rPr lang="en-ES" sz="1400" dirty="0">
                              <a:solidFill>
                                <a:schemeClr val="tx1"/>
                              </a:solidFill>
                            </a:rPr>
                            <a:t>Method</a:t>
                          </a:r>
                        </a:p>
                      </a:txBody>
                      <a:tcPr>
                        <a:noFill/>
                      </a:tcPr>
                    </a:tc>
                    <a:tc>
                      <a:txBody>
                        <a:bodyPr/>
                        <a:lstStyle/>
                        <a:p>
                          <a:endParaRPr lang="en-ES"/>
                        </a:p>
                      </a:txBody>
                      <a:tcPr>
                        <a:blipFill>
                          <a:blip r:embed="rId5"/>
                          <a:stretch>
                            <a:fillRect l="-143689" r="-87379" b="-375000"/>
                          </a:stretch>
                        </a:blipFill>
                      </a:tcPr>
                    </a:tc>
                    <a:tc>
                      <a:txBody>
                        <a:bodyPr/>
                        <a:lstStyle/>
                        <a:p>
                          <a:endParaRPr lang="en-ES"/>
                        </a:p>
                      </a:txBody>
                      <a:tcPr>
                        <a:blipFill>
                          <a:blip r:embed="rId5"/>
                          <a:stretch>
                            <a:fillRect l="-285227" r="-2273" b="-375000"/>
                          </a:stretch>
                        </a:blipFill>
                      </a:tcPr>
                    </a:tc>
                    <a:extLst>
                      <a:ext uri="{0D108BD9-81ED-4DB2-BD59-A6C34878D82A}">
                        <a16:rowId xmlns:a16="http://schemas.microsoft.com/office/drawing/2014/main" val="279931598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ES" sz="1400" dirty="0">
                              <a:solidFill>
                                <a:schemeClr val="tx1"/>
                              </a:solidFill>
                            </a:rPr>
                            <a:t>Conserve N (1)</a:t>
                          </a:r>
                        </a:p>
                      </a:txBody>
                      <a:tcPr>
                        <a:noFill/>
                      </a:tcPr>
                    </a:tc>
                    <a:tc>
                      <a:txBody>
                        <a:bodyPr/>
                        <a:lstStyle/>
                        <a:p>
                          <a:endParaRPr lang="en-ES"/>
                        </a:p>
                      </a:txBody>
                      <a:tcPr>
                        <a:blipFill>
                          <a:blip r:embed="rId5"/>
                          <a:stretch>
                            <a:fillRect l="-143689" t="-80000" r="-87379" b="-200000"/>
                          </a:stretch>
                        </a:blipFill>
                      </a:tcPr>
                    </a:tc>
                    <a:tc>
                      <a:txBody>
                        <a:bodyPr/>
                        <a:lstStyle/>
                        <a:p>
                          <a:endParaRPr lang="en-ES"/>
                        </a:p>
                      </a:txBody>
                      <a:tcPr>
                        <a:blipFill>
                          <a:blip r:embed="rId5"/>
                          <a:stretch>
                            <a:fillRect l="-285227" t="-80000" r="-2273" b="-200000"/>
                          </a:stretch>
                        </a:blipFill>
                      </a:tcPr>
                    </a:tc>
                    <a:extLst>
                      <a:ext uri="{0D108BD9-81ED-4DB2-BD59-A6C34878D82A}">
                        <a16:rowId xmlns:a16="http://schemas.microsoft.com/office/drawing/2014/main" val="2806503603"/>
                      </a:ext>
                    </a:extLst>
                  </a:tr>
                  <a:tr h="370840">
                    <a:tc>
                      <a:txBody>
                        <a:bodyPr/>
                        <a:lstStyle/>
                        <a:p>
                          <a:r>
                            <a:rPr lang="en-ES" sz="1400" dirty="0">
                              <a:solidFill>
                                <a:schemeClr val="tx1"/>
                              </a:solidFill>
                            </a:rPr>
                            <a:t>Don’t conserve N (2)</a:t>
                          </a:r>
                        </a:p>
                      </a:txBody>
                      <a:tcPr>
                        <a:noFill/>
                      </a:tcPr>
                    </a:tc>
                    <a:tc>
                      <a:txBody>
                        <a:bodyPr/>
                        <a:lstStyle/>
                        <a:p>
                          <a:endParaRPr lang="en-ES"/>
                        </a:p>
                      </a:txBody>
                      <a:tcPr>
                        <a:blipFill>
                          <a:blip r:embed="rId5"/>
                          <a:stretch>
                            <a:fillRect l="-143689" t="-186207" r="-87379" b="-106897"/>
                          </a:stretch>
                        </a:blipFill>
                      </a:tcPr>
                    </a:tc>
                    <a:tc>
                      <a:txBody>
                        <a:bodyPr/>
                        <a:lstStyle/>
                        <a:p>
                          <a:endParaRPr lang="en-ES"/>
                        </a:p>
                      </a:txBody>
                      <a:tcPr>
                        <a:blipFill>
                          <a:blip r:embed="rId5"/>
                          <a:stretch>
                            <a:fillRect l="-285227" t="-186207" r="-2273" b="-106897"/>
                          </a:stretch>
                        </a:blipFill>
                      </a:tcPr>
                    </a:tc>
                    <a:extLst>
                      <a:ext uri="{0D108BD9-81ED-4DB2-BD59-A6C34878D82A}">
                        <a16:rowId xmlns:a16="http://schemas.microsoft.com/office/drawing/2014/main" val="3268498312"/>
                      </a:ext>
                    </a:extLst>
                  </a:tr>
                  <a:tr h="370840">
                    <a:tc>
                      <a:txBody>
                        <a:bodyPr/>
                        <a:lstStyle/>
                        <a:p>
                          <a:r>
                            <a:rPr lang="en-ES" sz="1400" dirty="0">
                              <a:solidFill>
                                <a:schemeClr val="tx1"/>
                              </a:solidFill>
                            </a:rPr>
                            <a:t>Distribute N (3)</a:t>
                          </a:r>
                        </a:p>
                      </a:txBody>
                      <a:tcPr>
                        <a:noFill/>
                      </a:tcPr>
                    </a:tc>
                    <a:tc>
                      <a:txBody>
                        <a:bodyPr/>
                        <a:lstStyle/>
                        <a:p>
                          <a:endParaRPr lang="en-ES"/>
                        </a:p>
                      </a:txBody>
                      <a:tcPr>
                        <a:blipFill>
                          <a:blip r:embed="rId5"/>
                          <a:stretch>
                            <a:fillRect l="-143689" t="-276667" r="-87379" b="-3333"/>
                          </a:stretch>
                        </a:blipFill>
                      </a:tcPr>
                    </a:tc>
                    <a:tc>
                      <a:txBody>
                        <a:bodyPr/>
                        <a:lstStyle/>
                        <a:p>
                          <a:endParaRPr lang="en-ES"/>
                        </a:p>
                      </a:txBody>
                      <a:tcPr>
                        <a:blipFill>
                          <a:blip r:embed="rId5"/>
                          <a:stretch>
                            <a:fillRect l="-285227" t="-276667" r="-2273" b="-3333"/>
                          </a:stretch>
                        </a:blipFill>
                      </a:tcPr>
                    </a:tc>
                    <a:extLst>
                      <a:ext uri="{0D108BD9-81ED-4DB2-BD59-A6C34878D82A}">
                        <a16:rowId xmlns:a16="http://schemas.microsoft.com/office/drawing/2014/main" val="3496929245"/>
                      </a:ext>
                    </a:extLst>
                  </a:tr>
                </a:tbl>
              </a:graphicData>
            </a:graphic>
          </p:graphicFrame>
        </mc:Fallback>
      </mc:AlternateContent>
      <p:sp>
        <p:nvSpPr>
          <p:cNvPr id="13" name="Text Placeholder 3">
            <a:extLst>
              <a:ext uri="{FF2B5EF4-FFF2-40B4-BE49-F238E27FC236}">
                <a16:creationId xmlns:a16="http://schemas.microsoft.com/office/drawing/2014/main" id="{24A56B6A-8D97-810C-2D98-1C4AA3037D53}"/>
              </a:ext>
            </a:extLst>
          </p:cNvPr>
          <p:cNvSpPr txBox="1">
            <a:spLocks/>
          </p:cNvSpPr>
          <p:nvPr/>
        </p:nvSpPr>
        <p:spPr>
          <a:xfrm>
            <a:off x="941665" y="5770658"/>
            <a:ext cx="2698730" cy="536019"/>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NimbusRomNo9L"/>
              </a:rPr>
              <a:t>Table III: Centrality p-value’s extracted from 100 randomised trials of method 3.</a:t>
            </a:r>
            <a:endParaRPr lang="en-GB" dirty="0"/>
          </a:p>
          <a:p>
            <a:endParaRPr lang="en-GB" dirty="0"/>
          </a:p>
        </p:txBody>
      </p:sp>
      <p:sp>
        <p:nvSpPr>
          <p:cNvPr id="16" name="Text Placeholder 3">
            <a:extLst>
              <a:ext uri="{FF2B5EF4-FFF2-40B4-BE49-F238E27FC236}">
                <a16:creationId xmlns:a16="http://schemas.microsoft.com/office/drawing/2014/main" id="{1138B4BA-DB6D-CE52-D19E-157AB3BFF6B7}"/>
              </a:ext>
            </a:extLst>
          </p:cNvPr>
          <p:cNvSpPr txBox="1">
            <a:spLocks/>
          </p:cNvSpPr>
          <p:nvPr/>
        </p:nvSpPr>
        <p:spPr>
          <a:xfrm>
            <a:off x="324664" y="4005345"/>
            <a:ext cx="4266272" cy="301394"/>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NimbusRomNo9L"/>
              </a:rPr>
              <a:t>Table II: Jaccard similarity between the randomised method.</a:t>
            </a:r>
            <a:endParaRPr lang="en-GB" dirty="0"/>
          </a:p>
        </p:txBody>
      </p:sp>
    </p:spTree>
    <p:extLst>
      <p:ext uri="{BB962C8B-B14F-4D97-AF65-F5344CB8AC3E}">
        <p14:creationId xmlns:p14="http://schemas.microsoft.com/office/powerpoint/2010/main" val="147379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3"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56518-78A7-262E-DEC0-80ACC29DE2DD}"/>
              </a:ext>
            </a:extLst>
          </p:cNvPr>
          <p:cNvSpPr>
            <a:spLocks noGrp="1"/>
          </p:cNvSpPr>
          <p:nvPr>
            <p:ph type="title"/>
          </p:nvPr>
        </p:nvSpPr>
        <p:spPr>
          <a:xfrm>
            <a:off x="2895162" y="277098"/>
            <a:ext cx="3353675" cy="1076668"/>
          </a:xfrm>
        </p:spPr>
        <p:txBody>
          <a:bodyPr/>
          <a:lstStyle/>
          <a:p>
            <a:r>
              <a:rPr lang="en-ES" dirty="0"/>
              <a:t>Dominance</a:t>
            </a:r>
          </a:p>
        </p:txBody>
      </p:sp>
      <p:sp>
        <p:nvSpPr>
          <p:cNvPr id="4" name="Text Placeholder 3">
            <a:extLst>
              <a:ext uri="{FF2B5EF4-FFF2-40B4-BE49-F238E27FC236}">
                <a16:creationId xmlns:a16="http://schemas.microsoft.com/office/drawing/2014/main" id="{E90AA5BB-323F-32B2-E8A5-E47EDDAB6199}"/>
              </a:ext>
            </a:extLst>
          </p:cNvPr>
          <p:cNvSpPr>
            <a:spLocks noGrp="1"/>
          </p:cNvSpPr>
          <p:nvPr>
            <p:ph type="body" sz="quarter" idx="11"/>
          </p:nvPr>
        </p:nvSpPr>
        <p:spPr>
          <a:xfrm>
            <a:off x="3850658" y="1589935"/>
            <a:ext cx="2429562" cy="850852"/>
          </a:xfrm>
        </p:spPr>
        <p:txBody>
          <a:bodyPr/>
          <a:lstStyle/>
          <a:p>
            <a:r>
              <a:rPr lang="en-US" sz="1600" dirty="0"/>
              <a:t>Comparison:</a:t>
            </a:r>
          </a:p>
          <a:p>
            <a:pPr marL="171450" indent="-171450">
              <a:buFont typeface="Arial" panose="020B0604020202020204" pitchFamily="34" charset="0"/>
              <a:buChar char="•"/>
            </a:pPr>
            <a:r>
              <a:rPr lang="en-US" sz="1600" dirty="0"/>
              <a:t>Gender [3]</a:t>
            </a:r>
          </a:p>
          <a:p>
            <a:pPr marL="171450" indent="-171450">
              <a:buFont typeface="Arial" panose="020B0604020202020204" pitchFamily="34" charset="0"/>
              <a:buChar char="•"/>
            </a:pPr>
            <a:r>
              <a:rPr lang="en-US" sz="1600" dirty="0"/>
              <a:t>Elo-rankings [8]</a:t>
            </a:r>
          </a:p>
          <a:p>
            <a:pPr marL="171450" indent="-171450">
              <a:buFont typeface="Arial" panose="020B0604020202020204" pitchFamily="34" charset="0"/>
              <a:buChar char="•"/>
            </a:pPr>
            <a:endParaRPr lang="en-ES" dirty="0"/>
          </a:p>
          <a:p>
            <a:pPr marL="171450" indent="-171450">
              <a:buFont typeface="Arial" panose="020B0604020202020204" pitchFamily="34" charset="0"/>
              <a:buChar char="•"/>
            </a:pPr>
            <a:endParaRPr lang="en-ES" dirty="0"/>
          </a:p>
        </p:txBody>
      </p:sp>
      <p:pic>
        <p:nvPicPr>
          <p:cNvPr id="12" name="Picture 11" descr="Chart, bar chart&#10;&#10;Description automatically generated">
            <a:extLst>
              <a:ext uri="{FF2B5EF4-FFF2-40B4-BE49-F238E27FC236}">
                <a16:creationId xmlns:a16="http://schemas.microsoft.com/office/drawing/2014/main" id="{D4D51E77-B500-0D46-050E-C2086C008566}"/>
              </a:ext>
            </a:extLst>
          </p:cNvPr>
          <p:cNvPicPr>
            <a:picLocks noChangeAspect="1"/>
          </p:cNvPicPr>
          <p:nvPr/>
        </p:nvPicPr>
        <p:blipFill>
          <a:blip r:embed="rId3"/>
          <a:stretch>
            <a:fillRect/>
          </a:stretch>
        </p:blipFill>
        <p:spPr>
          <a:xfrm>
            <a:off x="3850658" y="2495144"/>
            <a:ext cx="4549354" cy="3258321"/>
          </a:xfrm>
          <a:prstGeom prst="rect">
            <a:avLst/>
          </a:prstGeom>
        </p:spPr>
      </p:pic>
      <mc:AlternateContent xmlns:mc="http://schemas.openxmlformats.org/markup-compatibility/2006">
        <mc:Choice xmlns:a14="http://schemas.microsoft.com/office/drawing/2010/main" Requires="a14">
          <p:sp>
            <p:nvSpPr>
              <p:cNvPr id="8" name="Text Placeholder 3">
                <a:extLst>
                  <a:ext uri="{FF2B5EF4-FFF2-40B4-BE49-F238E27FC236}">
                    <a16:creationId xmlns:a16="http://schemas.microsoft.com/office/drawing/2014/main" id="{7789A17B-DC19-B4E5-01A0-CBF339623D45}"/>
                  </a:ext>
                </a:extLst>
              </p:cNvPr>
              <p:cNvSpPr txBox="1">
                <a:spLocks/>
              </p:cNvSpPr>
              <p:nvPr/>
            </p:nvSpPr>
            <p:spPr>
              <a:xfrm>
                <a:off x="3850658" y="5794816"/>
                <a:ext cx="3172596" cy="268010"/>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NimbusRomNo9L"/>
                  </a:rPr>
                  <a:t>Fig. 18: Elo-ranking</a:t>
                </a:r>
                <a:r>
                  <a:rPr lang="en-US" dirty="0"/>
                  <a:t> comparison against </a:t>
                </a:r>
                <a14:m>
                  <m:oMath xmlns:m="http://schemas.openxmlformats.org/officeDocument/2006/math">
                    <m:r>
                      <a:rPr lang="en-GB" i="1">
                        <a:latin typeface="Cambria Math" panose="02040503050406030204" pitchFamily="18" charset="0"/>
                      </a:rPr>
                      <m:t>𝑁</m:t>
                    </m:r>
                    <m:r>
                      <a:rPr lang="es-ES" i="1">
                        <a:latin typeface="Cambria Math" panose="02040503050406030204" pitchFamily="18" charset="0"/>
                      </a:rPr>
                      <m:t>𝜎</m:t>
                    </m:r>
                    <m:r>
                      <a:rPr lang="es-ES" i="1">
                        <a:latin typeface="Cambria Math" panose="02040503050406030204" pitchFamily="18" charset="0"/>
                      </a:rPr>
                      <m:t>.</m:t>
                    </m:r>
                  </m:oMath>
                </a14:m>
                <a:r>
                  <a:rPr lang="en-US" dirty="0"/>
                  <a:t> </a:t>
                </a:r>
              </a:p>
              <a:p>
                <a:endParaRPr lang="en-US" dirty="0"/>
              </a:p>
            </p:txBody>
          </p:sp>
        </mc:Choice>
        <mc:Fallback>
          <p:sp>
            <p:nvSpPr>
              <p:cNvPr id="8" name="Text Placeholder 3">
                <a:extLst>
                  <a:ext uri="{FF2B5EF4-FFF2-40B4-BE49-F238E27FC236}">
                    <a16:creationId xmlns:a16="http://schemas.microsoft.com/office/drawing/2014/main" id="{7789A17B-DC19-B4E5-01A0-CBF339623D45}"/>
                  </a:ext>
                </a:extLst>
              </p:cNvPr>
              <p:cNvSpPr txBox="1">
                <a:spLocks noRot="1" noChangeAspect="1" noMove="1" noResize="1" noEditPoints="1" noAdjustHandles="1" noChangeArrowheads="1" noChangeShapeType="1" noTextEdit="1"/>
              </p:cNvSpPr>
              <p:nvPr/>
            </p:nvSpPr>
            <p:spPr>
              <a:xfrm>
                <a:off x="3850658" y="5794816"/>
                <a:ext cx="3172596" cy="268010"/>
              </a:xfrm>
              <a:prstGeom prst="rect">
                <a:avLst/>
              </a:prstGeom>
              <a:blipFill>
                <a:blip r:embed="rId4"/>
                <a:stretch>
                  <a:fillRect l="-2800" t="-22727"/>
                </a:stretch>
              </a:blipFill>
            </p:spPr>
            <p:txBody>
              <a:bodyPr/>
              <a:lstStyle/>
              <a:p>
                <a:r>
                  <a:rPr lang="en-ES">
                    <a:noFill/>
                  </a:rPr>
                  <a:t> </a:t>
                </a:r>
              </a:p>
            </p:txBody>
          </p:sp>
        </mc:Fallback>
      </mc:AlternateContent>
      <p:pic>
        <p:nvPicPr>
          <p:cNvPr id="7" name="Picture 6" descr="A picture containing text, blackboard&#10;&#10;Description automatically generated">
            <a:extLst>
              <a:ext uri="{FF2B5EF4-FFF2-40B4-BE49-F238E27FC236}">
                <a16:creationId xmlns:a16="http://schemas.microsoft.com/office/drawing/2014/main" id="{023F162E-33DE-3C79-373B-613D6E521C37}"/>
              </a:ext>
            </a:extLst>
          </p:cNvPr>
          <p:cNvPicPr>
            <a:picLocks noChangeAspect="1"/>
          </p:cNvPicPr>
          <p:nvPr/>
        </p:nvPicPr>
        <p:blipFill>
          <a:blip r:embed="rId5"/>
          <a:stretch>
            <a:fillRect/>
          </a:stretch>
        </p:blipFill>
        <p:spPr>
          <a:xfrm>
            <a:off x="743988" y="1736512"/>
            <a:ext cx="2552700" cy="3924300"/>
          </a:xfrm>
          <a:prstGeom prst="rect">
            <a:avLst/>
          </a:prstGeom>
        </p:spPr>
      </p:pic>
      <mc:AlternateContent xmlns:mc="http://schemas.openxmlformats.org/markup-compatibility/2006">
        <mc:Choice xmlns:a14="http://schemas.microsoft.com/office/drawing/2010/main" Requires="a14">
          <p:sp>
            <p:nvSpPr>
              <p:cNvPr id="11" name="Text Placeholder 3">
                <a:extLst>
                  <a:ext uri="{FF2B5EF4-FFF2-40B4-BE49-F238E27FC236}">
                    <a16:creationId xmlns:a16="http://schemas.microsoft.com/office/drawing/2014/main" id="{33E26110-ED8E-D25B-92B6-68B7C7750057}"/>
                  </a:ext>
                </a:extLst>
              </p:cNvPr>
              <p:cNvSpPr txBox="1">
                <a:spLocks/>
              </p:cNvSpPr>
              <p:nvPr/>
            </p:nvSpPr>
            <p:spPr>
              <a:xfrm>
                <a:off x="694132" y="5660812"/>
                <a:ext cx="2853228" cy="536019"/>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NimbusRomNo9L"/>
                  </a:rPr>
                  <a:t>Table IV: </a:t>
                </a:r>
                <a:r>
                  <a:rPr lang="en-US" dirty="0"/>
                  <a:t>List of top 10 most dominant birds in our dataset, ranked by lowest </a:t>
                </a:r>
                <a14:m>
                  <m:oMath xmlns:m="http://schemas.openxmlformats.org/officeDocument/2006/math">
                    <m:r>
                      <a:rPr lang="en-GB" b="0" i="1" smtClean="0">
                        <a:latin typeface="Cambria Math" panose="02040503050406030204" pitchFamily="18" charset="0"/>
                      </a:rPr>
                      <m:t>𝑁</m:t>
                    </m:r>
                    <m:r>
                      <a:rPr lang="es-ES" b="0" i="1" smtClean="0">
                        <a:latin typeface="Cambria Math" panose="02040503050406030204" pitchFamily="18" charset="0"/>
                      </a:rPr>
                      <m:t>𝜎</m:t>
                    </m:r>
                    <m:r>
                      <a:rPr lang="es-ES" b="0" i="1" smtClean="0">
                        <a:latin typeface="Cambria Math" panose="02040503050406030204" pitchFamily="18" charset="0"/>
                      </a:rPr>
                      <m:t>.</m:t>
                    </m:r>
                  </m:oMath>
                </a14:m>
                <a:r>
                  <a:rPr lang="en-US" dirty="0"/>
                  <a:t> </a:t>
                </a:r>
              </a:p>
              <a:p>
                <a:endParaRPr lang="en-GB" dirty="0"/>
              </a:p>
            </p:txBody>
          </p:sp>
        </mc:Choice>
        <mc:Fallback>
          <p:sp>
            <p:nvSpPr>
              <p:cNvPr id="11" name="Text Placeholder 3">
                <a:extLst>
                  <a:ext uri="{FF2B5EF4-FFF2-40B4-BE49-F238E27FC236}">
                    <a16:creationId xmlns:a16="http://schemas.microsoft.com/office/drawing/2014/main" id="{33E26110-ED8E-D25B-92B6-68B7C7750057}"/>
                  </a:ext>
                </a:extLst>
              </p:cNvPr>
              <p:cNvSpPr txBox="1">
                <a:spLocks noRot="1" noChangeAspect="1" noMove="1" noResize="1" noEditPoints="1" noAdjustHandles="1" noChangeArrowheads="1" noChangeShapeType="1" noTextEdit="1"/>
              </p:cNvSpPr>
              <p:nvPr/>
            </p:nvSpPr>
            <p:spPr>
              <a:xfrm>
                <a:off x="694132" y="5660812"/>
                <a:ext cx="2853228" cy="536019"/>
              </a:xfrm>
              <a:prstGeom prst="rect">
                <a:avLst/>
              </a:prstGeom>
              <a:blipFill>
                <a:blip r:embed="rId6"/>
                <a:stretch>
                  <a:fillRect l="-3097" t="-9091" r="-3982"/>
                </a:stretch>
              </a:blipFill>
            </p:spPr>
            <p:txBody>
              <a:bodyPr/>
              <a:lstStyle/>
              <a:p>
                <a:r>
                  <a:rPr lang="en-ES">
                    <a:noFill/>
                  </a:rPr>
                  <a:t> </a:t>
                </a:r>
              </a:p>
            </p:txBody>
          </p:sp>
        </mc:Fallback>
      </mc:AlternateContent>
      <p:sp>
        <p:nvSpPr>
          <p:cNvPr id="16" name="Text Placeholder 4">
            <a:extLst>
              <a:ext uri="{FF2B5EF4-FFF2-40B4-BE49-F238E27FC236}">
                <a16:creationId xmlns:a16="http://schemas.microsoft.com/office/drawing/2014/main" id="{F3E234F3-189F-AF0B-455D-5E237627A083}"/>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
        <p:nvSpPr>
          <p:cNvPr id="17" name="Text Placeholder 3">
            <a:extLst>
              <a:ext uri="{FF2B5EF4-FFF2-40B4-BE49-F238E27FC236}">
                <a16:creationId xmlns:a16="http://schemas.microsoft.com/office/drawing/2014/main" id="{68842268-3BA9-2DFF-F402-CFBA453C92F6}"/>
              </a:ext>
            </a:extLst>
          </p:cNvPr>
          <p:cNvSpPr txBox="1">
            <a:spLocks/>
          </p:cNvSpPr>
          <p:nvPr/>
        </p:nvSpPr>
        <p:spPr>
          <a:xfrm>
            <a:off x="694132" y="1589935"/>
            <a:ext cx="1950627" cy="340663"/>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Our results:</a:t>
            </a:r>
            <a:endParaRPr lang="en-ES" dirty="0"/>
          </a:p>
          <a:p>
            <a:pPr marL="171450" indent="-171450">
              <a:buFont typeface="Arial" panose="020B0604020202020204" pitchFamily="34" charset="0"/>
              <a:buChar char="•"/>
            </a:pPr>
            <a:endParaRPr lang="en-ES" dirty="0"/>
          </a:p>
        </p:txBody>
      </p:sp>
    </p:spTree>
    <p:extLst>
      <p:ext uri="{BB962C8B-B14F-4D97-AF65-F5344CB8AC3E}">
        <p14:creationId xmlns:p14="http://schemas.microsoft.com/office/powerpoint/2010/main" val="162411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6A8A1E-5DBB-DE2D-1198-97C2403C56F8}"/>
              </a:ext>
            </a:extLst>
          </p:cNvPr>
          <p:cNvSpPr>
            <a:spLocks noGrp="1"/>
          </p:cNvSpPr>
          <p:nvPr>
            <p:ph type="title"/>
          </p:nvPr>
        </p:nvSpPr>
        <p:spPr>
          <a:xfrm>
            <a:off x="2867768" y="434420"/>
            <a:ext cx="3813015" cy="922898"/>
          </a:xfrm>
        </p:spPr>
        <p:txBody>
          <a:bodyPr/>
          <a:lstStyle/>
          <a:p>
            <a:r>
              <a:rPr lang="en-ES" dirty="0"/>
              <a:t>Conclusions</a:t>
            </a:r>
          </a:p>
        </p:txBody>
      </p:sp>
      <p:pic>
        <p:nvPicPr>
          <p:cNvPr id="8" name="Picture 7" descr="A picture containing bird, outdoor, sky, sparrow&#10;&#10;Description automatically generated">
            <a:extLst>
              <a:ext uri="{FF2B5EF4-FFF2-40B4-BE49-F238E27FC236}">
                <a16:creationId xmlns:a16="http://schemas.microsoft.com/office/drawing/2014/main" id="{E77CFF70-4FDB-B62C-BE24-9DF56EC2A10E}"/>
              </a:ext>
            </a:extLst>
          </p:cNvPr>
          <p:cNvPicPr>
            <a:picLocks noChangeAspect="1"/>
          </p:cNvPicPr>
          <p:nvPr/>
        </p:nvPicPr>
        <p:blipFill>
          <a:blip r:embed="rId3"/>
          <a:stretch>
            <a:fillRect/>
          </a:stretch>
        </p:blipFill>
        <p:spPr>
          <a:xfrm>
            <a:off x="387313" y="2032997"/>
            <a:ext cx="4935382" cy="3290255"/>
          </a:xfrm>
          <a:prstGeom prst="rect">
            <a:avLst/>
          </a:prstGeom>
        </p:spPr>
      </p:pic>
      <p:sp>
        <p:nvSpPr>
          <p:cNvPr id="11" name="Text Placeholder 4">
            <a:extLst>
              <a:ext uri="{FF2B5EF4-FFF2-40B4-BE49-F238E27FC236}">
                <a16:creationId xmlns:a16="http://schemas.microsoft.com/office/drawing/2014/main" id="{1B99638D-0DD2-B107-EAA5-C3C5DFAEC63F}"/>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
        <p:nvSpPr>
          <p:cNvPr id="12" name="Title 2">
            <a:extLst>
              <a:ext uri="{FF2B5EF4-FFF2-40B4-BE49-F238E27FC236}">
                <a16:creationId xmlns:a16="http://schemas.microsoft.com/office/drawing/2014/main" id="{FF3C103E-C15F-15F2-FEC9-C1CE94281742}"/>
              </a:ext>
            </a:extLst>
          </p:cNvPr>
          <p:cNvSpPr txBox="1">
            <a:spLocks/>
          </p:cNvSpPr>
          <p:nvPr/>
        </p:nvSpPr>
        <p:spPr>
          <a:xfrm>
            <a:off x="3559909" y="1100201"/>
            <a:ext cx="2166281" cy="514234"/>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r>
              <a:rPr lang="en-ES" sz="1800" dirty="0"/>
              <a:t>and what’s to come</a:t>
            </a:r>
          </a:p>
        </p:txBody>
      </p:sp>
      <p:sp>
        <p:nvSpPr>
          <p:cNvPr id="13" name="Text Placeholder 3">
            <a:extLst>
              <a:ext uri="{FF2B5EF4-FFF2-40B4-BE49-F238E27FC236}">
                <a16:creationId xmlns:a16="http://schemas.microsoft.com/office/drawing/2014/main" id="{86D7912A-568A-F7F7-8F72-EA3545D2D9EE}"/>
              </a:ext>
            </a:extLst>
          </p:cNvPr>
          <p:cNvSpPr txBox="1">
            <a:spLocks/>
          </p:cNvSpPr>
          <p:nvPr/>
        </p:nvSpPr>
        <p:spPr>
          <a:xfrm>
            <a:off x="387313" y="5341791"/>
            <a:ext cx="3172596" cy="268010"/>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NimbusRomNo9L"/>
              </a:rPr>
              <a:t>Fig. 19: A picture of a Sparrow [3].</a:t>
            </a:r>
            <a:endParaRPr lang="en-US" dirty="0"/>
          </a:p>
          <a:p>
            <a:endParaRPr lang="en-US"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D475FAA-80D0-2DC5-3D7B-C7F945008A03}"/>
                  </a:ext>
                </a:extLst>
              </p:cNvPr>
              <p:cNvSpPr txBox="1"/>
              <p:nvPr/>
            </p:nvSpPr>
            <p:spPr>
              <a:xfrm>
                <a:off x="5556739" y="2032997"/>
                <a:ext cx="3076483" cy="1477328"/>
              </a:xfrm>
              <a:prstGeom prst="rect">
                <a:avLst/>
              </a:prstGeom>
              <a:noFill/>
            </p:spPr>
            <p:txBody>
              <a:bodyPr wrap="none" rtlCol="0">
                <a:spAutoFit/>
              </a:bodyPr>
              <a:lstStyle/>
              <a:p>
                <a:r>
                  <a:rPr lang="en-ES" dirty="0"/>
                  <a:t>Further investigations:</a:t>
                </a:r>
              </a:p>
              <a:p>
                <a:pPr marL="285750" indent="-285750">
                  <a:buFont typeface="Arial" panose="020B0604020202020204" pitchFamily="34" charset="0"/>
                  <a:buChar char="•"/>
                </a:pPr>
                <a:r>
                  <a:rPr lang="en-ES" dirty="0"/>
                  <a:t>Bird’s age</a:t>
                </a:r>
              </a:p>
              <a:p>
                <a:pPr marL="285750" indent="-285750">
                  <a:buFont typeface="Arial" panose="020B0604020202020204" pitchFamily="34" charset="0"/>
                  <a:buChar char="•"/>
                </a:pPr>
                <a:r>
                  <a:rPr lang="en-ES" dirty="0"/>
                  <a:t>Predators and diseases</a:t>
                </a:r>
              </a:p>
              <a:p>
                <a:pPr marL="285750" indent="-285750">
                  <a:buFont typeface="Arial" panose="020B0604020202020204" pitchFamily="34" charset="0"/>
                  <a:buChar char="•"/>
                </a:pPr>
                <a:r>
                  <a:rPr lang="en-ES" dirty="0"/>
                  <a:t>Environmental alterations</a:t>
                </a:r>
              </a:p>
              <a:p>
                <a:pPr marL="285750" indent="-285750">
                  <a:buFont typeface="Arial" panose="020B0604020202020204" pitchFamily="34" charset="0"/>
                  <a:buChar char="•"/>
                </a:pPr>
                <a14:m>
                  <m:oMath xmlns:m="http://schemas.openxmlformats.org/officeDocument/2006/math">
                    <m:r>
                      <m:rPr>
                        <m:sty m:val="p"/>
                      </m:rPr>
                      <a:rPr lang="es-ES" b="0" i="0" smtClean="0">
                        <a:latin typeface="Cambria Math" panose="02040503050406030204" pitchFamily="18" charset="0"/>
                      </a:rPr>
                      <m:t>Δ</m:t>
                    </m:r>
                    <m:r>
                      <a:rPr lang="es-ES" b="0" i="1" smtClean="0">
                        <a:latin typeface="Cambria Math" panose="02040503050406030204" pitchFamily="18" charset="0"/>
                      </a:rPr>
                      <m:t>𝛼</m:t>
                    </m:r>
                  </m:oMath>
                </a14:m>
                <a:r>
                  <a:rPr lang="en-ES" dirty="0"/>
                  <a:t> and</a:t>
                </a:r>
                <a:r>
                  <a:rPr lang="es-ES" dirty="0"/>
                  <a:t> </a:t>
                </a:r>
                <a14:m>
                  <m:oMath xmlns:m="http://schemas.openxmlformats.org/officeDocument/2006/math">
                    <m:r>
                      <m:rPr>
                        <m:sty m:val="p"/>
                      </m:rPr>
                      <a:rPr lang="es-ES">
                        <a:latin typeface="Cambria Math" panose="02040503050406030204" pitchFamily="18" charset="0"/>
                      </a:rPr>
                      <m:t>Δ</m:t>
                    </m:r>
                    <m:r>
                      <a:rPr lang="es-ES" b="0" i="1" smtClean="0">
                        <a:latin typeface="Cambria Math" panose="02040503050406030204" pitchFamily="18" charset="0"/>
                      </a:rPr>
                      <m:t>𝛽</m:t>
                    </m:r>
                  </m:oMath>
                </a14:m>
                <a:r>
                  <a:rPr lang="en-ES" dirty="0"/>
                  <a:t> </a:t>
                </a:r>
              </a:p>
            </p:txBody>
          </p:sp>
        </mc:Choice>
        <mc:Fallback>
          <p:sp>
            <p:nvSpPr>
              <p:cNvPr id="14" name="TextBox 13">
                <a:extLst>
                  <a:ext uri="{FF2B5EF4-FFF2-40B4-BE49-F238E27FC236}">
                    <a16:creationId xmlns:a16="http://schemas.microsoft.com/office/drawing/2014/main" id="{6D475FAA-80D0-2DC5-3D7B-C7F945008A03}"/>
                  </a:ext>
                </a:extLst>
              </p:cNvPr>
              <p:cNvSpPr txBox="1">
                <a:spLocks noRot="1" noChangeAspect="1" noMove="1" noResize="1" noEditPoints="1" noAdjustHandles="1" noChangeArrowheads="1" noChangeShapeType="1" noTextEdit="1"/>
              </p:cNvSpPr>
              <p:nvPr/>
            </p:nvSpPr>
            <p:spPr>
              <a:xfrm>
                <a:off x="5556739" y="2032997"/>
                <a:ext cx="3076483" cy="1477328"/>
              </a:xfrm>
              <a:prstGeom prst="rect">
                <a:avLst/>
              </a:prstGeom>
              <a:blipFill>
                <a:blip r:embed="rId4"/>
                <a:stretch>
                  <a:fillRect l="-1646" t="-1695" r="-823" b="-5085"/>
                </a:stretch>
              </a:blipFill>
            </p:spPr>
            <p:txBody>
              <a:bodyPr/>
              <a:lstStyle/>
              <a:p>
                <a:r>
                  <a:rPr lang="en-ES">
                    <a:noFill/>
                  </a:rPr>
                  <a:t> </a:t>
                </a:r>
              </a:p>
            </p:txBody>
          </p:sp>
        </mc:Fallback>
      </mc:AlternateContent>
    </p:spTree>
    <p:extLst>
      <p:ext uri="{BB962C8B-B14F-4D97-AF65-F5344CB8AC3E}">
        <p14:creationId xmlns:p14="http://schemas.microsoft.com/office/powerpoint/2010/main" val="3083101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0B81DA0-336C-30AD-D42B-47CC36939F1F}"/>
              </a:ext>
            </a:extLst>
          </p:cNvPr>
          <p:cNvSpPr>
            <a:spLocks noGrp="1"/>
          </p:cNvSpPr>
          <p:nvPr>
            <p:ph type="subTitle" idx="1"/>
          </p:nvPr>
        </p:nvSpPr>
        <p:spPr>
          <a:xfrm>
            <a:off x="346668" y="1876642"/>
            <a:ext cx="8288046" cy="886655"/>
          </a:xfrm>
        </p:spPr>
        <p:txBody>
          <a:bodyPr/>
          <a:lstStyle/>
          <a:p>
            <a:r>
              <a:rPr lang="en-US" sz="1800" dirty="0">
                <a:solidFill>
                  <a:srgbClr val="002548"/>
                </a:solidFill>
              </a:rPr>
              <a:t>I would like to thank Jammie Dunning, Alex Chan [3], Tim Evans [13] and Dariusz </a:t>
            </a:r>
            <a:r>
              <a:rPr lang="en-US" sz="1800" dirty="0" err="1">
                <a:solidFill>
                  <a:srgbClr val="002548"/>
                </a:solidFill>
              </a:rPr>
              <a:t>Duszynski</a:t>
            </a:r>
            <a:r>
              <a:rPr lang="en-US" sz="1800" dirty="0">
                <a:solidFill>
                  <a:srgbClr val="002548"/>
                </a:solidFill>
              </a:rPr>
              <a:t> for our interesting conversations and contributions in our meetings. </a:t>
            </a:r>
            <a:endParaRPr lang="en-US" sz="1800" dirty="0"/>
          </a:p>
        </p:txBody>
      </p:sp>
      <p:sp>
        <p:nvSpPr>
          <p:cNvPr id="3" name="Title 2">
            <a:extLst>
              <a:ext uri="{FF2B5EF4-FFF2-40B4-BE49-F238E27FC236}">
                <a16:creationId xmlns:a16="http://schemas.microsoft.com/office/drawing/2014/main" id="{C0DD5AF3-56AE-84CE-8A8B-15D5E174A3F0}"/>
              </a:ext>
            </a:extLst>
          </p:cNvPr>
          <p:cNvSpPr>
            <a:spLocks noGrp="1"/>
          </p:cNvSpPr>
          <p:nvPr>
            <p:ph type="title"/>
          </p:nvPr>
        </p:nvSpPr>
        <p:spPr>
          <a:xfrm>
            <a:off x="2313220" y="990526"/>
            <a:ext cx="5199163" cy="711021"/>
          </a:xfrm>
        </p:spPr>
        <p:txBody>
          <a:bodyPr/>
          <a:lstStyle/>
          <a:p>
            <a:r>
              <a:rPr lang="en-ES" dirty="0"/>
              <a:t>Aknowledgements</a:t>
            </a:r>
            <a:br>
              <a:rPr lang="en-ES" dirty="0"/>
            </a:br>
            <a:endParaRPr lang="en-ES" dirty="0"/>
          </a:p>
        </p:txBody>
      </p:sp>
      <p:sp>
        <p:nvSpPr>
          <p:cNvPr id="4" name="Text Placeholder 3">
            <a:extLst>
              <a:ext uri="{FF2B5EF4-FFF2-40B4-BE49-F238E27FC236}">
                <a16:creationId xmlns:a16="http://schemas.microsoft.com/office/drawing/2014/main" id="{AB5CDCB2-ABDE-C1F7-5CBB-D16B45C3EDD2}"/>
              </a:ext>
            </a:extLst>
          </p:cNvPr>
          <p:cNvSpPr>
            <a:spLocks noGrp="1"/>
          </p:cNvSpPr>
          <p:nvPr>
            <p:ph type="body" sz="quarter" idx="11"/>
          </p:nvPr>
        </p:nvSpPr>
        <p:spPr>
          <a:xfrm>
            <a:off x="3465965" y="2592851"/>
            <a:ext cx="2893671" cy="339811"/>
          </a:xfrm>
        </p:spPr>
        <p:txBody>
          <a:bodyPr/>
          <a:lstStyle/>
          <a:p>
            <a:r>
              <a:rPr lang="en-US" sz="1400" dirty="0"/>
              <a:t>W</a:t>
            </a:r>
            <a:r>
              <a:rPr lang="en-ES" sz="1400" dirty="0"/>
              <a:t>e will visit the feeder soon</a:t>
            </a:r>
            <a:r>
              <a:rPr lang="en-ES" sz="1400" dirty="0">
                <a:sym typeface="Wingdings" pitchFamily="2" charset="2"/>
              </a:rPr>
              <a:t>:)</a:t>
            </a:r>
            <a:endParaRPr lang="en-ES" sz="1400" dirty="0"/>
          </a:p>
        </p:txBody>
      </p:sp>
      <p:sp>
        <p:nvSpPr>
          <p:cNvPr id="8" name="Text Placeholder 4">
            <a:extLst>
              <a:ext uri="{FF2B5EF4-FFF2-40B4-BE49-F238E27FC236}">
                <a16:creationId xmlns:a16="http://schemas.microsoft.com/office/drawing/2014/main" id="{3716C894-2FBB-F490-C044-99B27CEBDE9A}"/>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237853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6CE72D7-F794-465F-C793-1BFAB516C661}"/>
              </a:ext>
            </a:extLst>
          </p:cNvPr>
          <p:cNvSpPr>
            <a:spLocks noGrp="1"/>
          </p:cNvSpPr>
          <p:nvPr>
            <p:ph type="subTitle" idx="1"/>
          </p:nvPr>
        </p:nvSpPr>
        <p:spPr>
          <a:xfrm>
            <a:off x="457199" y="1532157"/>
            <a:ext cx="8229601" cy="4691266"/>
          </a:xfrm>
        </p:spPr>
        <p:txBody>
          <a:bodyPr/>
          <a:lstStyle/>
          <a:p>
            <a:r>
              <a:rPr lang="en-ES" sz="1600" dirty="0"/>
              <a:t>[1] </a:t>
            </a:r>
            <a:r>
              <a:rPr lang="en-US" sz="1600" dirty="0"/>
              <a:t>T. Evans, “Network notes,” complexity and Networks Course, Level 3 course. (PHYS96008) Physics Department, Imperial College London. </a:t>
            </a:r>
          </a:p>
          <a:p>
            <a:r>
              <a:rPr lang="en-ES" sz="1600" dirty="0"/>
              <a:t>[2] </a:t>
            </a:r>
            <a:r>
              <a:rPr lang="en-US" sz="1600" dirty="0"/>
              <a:t>G. Perrone, J. </a:t>
            </a:r>
            <a:r>
              <a:rPr lang="en-US" sz="1600" dirty="0" err="1"/>
              <a:t>Unpingco</a:t>
            </a:r>
            <a:r>
              <a:rPr lang="en-US" sz="1600" dirty="0"/>
              <a:t>, and H. Lu, “Network visualizations with </a:t>
            </a:r>
            <a:r>
              <a:rPr lang="en-US" sz="1600" dirty="0" err="1"/>
              <a:t>pyvis</a:t>
            </a:r>
            <a:r>
              <a:rPr lang="en-US" sz="1600" dirty="0"/>
              <a:t> and </a:t>
            </a:r>
            <a:r>
              <a:rPr lang="en-US" sz="1600" dirty="0" err="1"/>
              <a:t>visjs</a:t>
            </a:r>
            <a:r>
              <a:rPr lang="en-US" sz="1600" dirty="0"/>
              <a:t>,” </a:t>
            </a:r>
            <a:r>
              <a:rPr lang="en-US" sz="1600" dirty="0" err="1"/>
              <a:t>CoRR</a:t>
            </a:r>
            <a:r>
              <a:rPr lang="en-US" sz="1600" dirty="0"/>
              <a:t>, vol. abs/2006.04951, 2020. [Online]. Available: </a:t>
            </a:r>
            <a:r>
              <a:rPr lang="en-US" sz="1600" dirty="0">
                <a:hlinkClick r:id="rId3"/>
              </a:rPr>
              <a:t>https://arxiv.org/abs/2006.04951</a:t>
            </a:r>
            <a:r>
              <a:rPr lang="en-US" sz="1600" dirty="0"/>
              <a:t>.</a:t>
            </a:r>
          </a:p>
          <a:p>
            <a:r>
              <a:rPr lang="en-US" sz="1600" dirty="0"/>
              <a:t>[3] J. Dunning, 01.2022 - 04.2022, Email and Microsoft teams meetings [Online]. </a:t>
            </a:r>
          </a:p>
          <a:p>
            <a:r>
              <a:rPr lang="en-US" sz="1600" dirty="0"/>
              <a:t>[4] C. G. </a:t>
            </a:r>
            <a:r>
              <a:rPr lang="en-US" sz="1600" dirty="0" err="1"/>
              <a:t>Casinello</a:t>
            </a:r>
            <a:r>
              <a:rPr lang="en-US" sz="1600" dirty="0"/>
              <a:t>, J., “Spatial association in a highly inbred ungulate population: evidence of fine-scale kin recognition.” Ethology, vol. 114, p. 124–132, 2008. </a:t>
            </a:r>
          </a:p>
          <a:p>
            <a:r>
              <a:rPr lang="en-US" sz="1600" dirty="0"/>
              <a:t>[5] C. L and R. T. J, “Activity synchrony and social cohesion: a fission-fusion model,” p. B.2672213–2218, 2000. </a:t>
            </a:r>
          </a:p>
          <a:p>
            <a:r>
              <a:rPr lang="en-US" sz="1600" dirty="0"/>
              <a:t>[6] M. E. J. Newman, “Fast algorithm for detecting community structure in networks,” Phys. Rev. E, vol. 69, p. 066133, Jun 2004. [Online]. Available: https://</a:t>
            </a:r>
            <a:r>
              <a:rPr lang="en-US" sz="1600" dirty="0" err="1"/>
              <a:t>link.aps.org</a:t>
            </a:r>
            <a:r>
              <a:rPr lang="en-US" sz="1600" dirty="0"/>
              <a:t>/</a:t>
            </a:r>
            <a:r>
              <a:rPr lang="en-US" sz="1600" dirty="0" err="1"/>
              <a:t>doi</a:t>
            </a:r>
            <a:r>
              <a:rPr lang="en-US" sz="1600" dirty="0"/>
              <a:t>/10.1103/PhysRevE.69.066133 </a:t>
            </a:r>
          </a:p>
          <a:p>
            <a:r>
              <a:rPr lang="en-US" sz="1600" dirty="0"/>
              <a:t>[7] S. </a:t>
            </a:r>
            <a:r>
              <a:rPr lang="en-US" sz="1600" dirty="0" err="1"/>
              <a:t>Arifuzzaman</a:t>
            </a:r>
            <a:r>
              <a:rPr lang="en-US" sz="1600" dirty="0"/>
              <a:t>, “CENTRALITY MEASURES”. CS 6604: Data Mining Large Networks and Time-series Fall 2013.</a:t>
            </a:r>
          </a:p>
          <a:p>
            <a:r>
              <a:rPr lang="en-US" sz="1600" dirty="0"/>
              <a:t>[8] A. Sánchez-</a:t>
            </a:r>
            <a:r>
              <a:rPr lang="en-US" sz="1600" dirty="0" err="1"/>
              <a:t>Tójar</a:t>
            </a:r>
            <a:r>
              <a:rPr lang="en-US" sz="1600" dirty="0"/>
              <a:t>, “The evolution of social dominance in house sparrows,” Ph.D. dissertation, </a:t>
            </a:r>
            <a:r>
              <a:rPr lang="en-US" sz="1600" dirty="0" err="1"/>
              <a:t>Universitat</a:t>
            </a:r>
            <a:r>
              <a:rPr lang="en-US" sz="1600" dirty="0"/>
              <a:t> Konstanz, Konstanz, 2018. </a:t>
            </a:r>
          </a:p>
          <a:p>
            <a:r>
              <a:rPr lang="en-US" sz="1600" dirty="0"/>
              <a:t>[9]  L. C. C. E. Valente TW, </a:t>
            </a:r>
            <a:r>
              <a:rPr lang="en-US" sz="1600" dirty="0" err="1"/>
              <a:t>Coronges</a:t>
            </a:r>
            <a:r>
              <a:rPr lang="en-US" sz="1600" dirty="0"/>
              <a:t> K, “How correlated are network centrality measures?” Connect (Tor), vol. 28(1), pp. 16–26, Jan 1 2008.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ES" sz="1600" dirty="0"/>
          </a:p>
        </p:txBody>
      </p:sp>
      <p:sp>
        <p:nvSpPr>
          <p:cNvPr id="3" name="Title 2">
            <a:extLst>
              <a:ext uri="{FF2B5EF4-FFF2-40B4-BE49-F238E27FC236}">
                <a16:creationId xmlns:a16="http://schemas.microsoft.com/office/drawing/2014/main" id="{E4CAEC10-B12C-4400-4BF6-7EA6017ED937}"/>
              </a:ext>
            </a:extLst>
          </p:cNvPr>
          <p:cNvSpPr>
            <a:spLocks noGrp="1"/>
          </p:cNvSpPr>
          <p:nvPr>
            <p:ph type="title"/>
          </p:nvPr>
        </p:nvSpPr>
        <p:spPr>
          <a:xfrm>
            <a:off x="2771412" y="400814"/>
            <a:ext cx="3601176" cy="905816"/>
          </a:xfrm>
        </p:spPr>
        <p:txBody>
          <a:bodyPr/>
          <a:lstStyle/>
          <a:p>
            <a:r>
              <a:rPr lang="en-ES" dirty="0"/>
              <a:t>References</a:t>
            </a:r>
          </a:p>
        </p:txBody>
      </p:sp>
      <p:sp>
        <p:nvSpPr>
          <p:cNvPr id="7" name="Text Placeholder 4">
            <a:extLst>
              <a:ext uri="{FF2B5EF4-FFF2-40B4-BE49-F238E27FC236}">
                <a16:creationId xmlns:a16="http://schemas.microsoft.com/office/drawing/2014/main" id="{6F548823-E617-796B-70BC-D1221E8A3E94}"/>
              </a:ext>
            </a:extLst>
          </p:cNvPr>
          <p:cNvSpPr txBox="1">
            <a:spLocks/>
          </p:cNvSpPr>
          <p:nvPr/>
        </p:nvSpPr>
        <p:spPr>
          <a:xfrm>
            <a:off x="7144683" y="534216"/>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556878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90B6F6-0FDB-4DDA-65C9-C0458D4EEAC9}"/>
              </a:ext>
            </a:extLst>
          </p:cNvPr>
          <p:cNvSpPr>
            <a:spLocks noGrp="1"/>
          </p:cNvSpPr>
          <p:nvPr>
            <p:ph type="subTitle" idx="1"/>
          </p:nvPr>
        </p:nvSpPr>
        <p:spPr>
          <a:xfrm>
            <a:off x="266734" y="1447115"/>
            <a:ext cx="6124018" cy="4823055"/>
          </a:xfrm>
        </p:spPr>
        <p:txBody>
          <a:bodyPr/>
          <a:lstStyle/>
          <a:p>
            <a:pPr marL="571500" indent="-571500">
              <a:buClr>
                <a:srgbClr val="002060"/>
              </a:buClr>
              <a:buSzPct val="90000"/>
              <a:buFont typeface="+mj-lt"/>
              <a:buAutoNum type="romanLcPeriod"/>
            </a:pPr>
            <a:r>
              <a:rPr lang="en-GB" dirty="0">
                <a:solidFill>
                  <a:schemeClr val="tx1"/>
                </a:solidFill>
                <a:latin typeface="+mn-lt"/>
                <a:cs typeface="+mn-cs"/>
              </a:rPr>
              <a:t>Introduction</a:t>
            </a:r>
          </a:p>
          <a:p>
            <a:pPr marL="571500" indent="-571500">
              <a:buClr>
                <a:srgbClr val="002060"/>
              </a:buClr>
              <a:buSzPct val="90000"/>
              <a:buFont typeface="+mj-lt"/>
              <a:buAutoNum type="romanLcPeriod"/>
            </a:pPr>
            <a:r>
              <a:rPr lang="en-GB" dirty="0">
                <a:solidFill>
                  <a:schemeClr val="tx1"/>
                </a:solidFill>
                <a:latin typeface="+mn-lt"/>
                <a:cs typeface="+mn-cs"/>
              </a:rPr>
              <a:t>Data Overview</a:t>
            </a:r>
          </a:p>
          <a:p>
            <a:pPr marL="571500" indent="-571500">
              <a:buClr>
                <a:srgbClr val="002060"/>
              </a:buClr>
              <a:buSzPct val="90000"/>
              <a:buFont typeface="+mj-lt"/>
              <a:buAutoNum type="romanLcPeriod"/>
            </a:pPr>
            <a:r>
              <a:rPr lang="en-GB" dirty="0">
                <a:solidFill>
                  <a:schemeClr val="tx1"/>
                </a:solidFill>
                <a:latin typeface="+mn-lt"/>
                <a:cs typeface="+mn-cs"/>
              </a:rPr>
              <a:t>Making and analysing a network</a:t>
            </a:r>
          </a:p>
          <a:p>
            <a:pPr marL="571500" indent="-571500">
              <a:buClr>
                <a:srgbClr val="002060"/>
              </a:buClr>
              <a:buSzPct val="90000"/>
              <a:buFont typeface="+mj-lt"/>
              <a:buAutoNum type="romanLcPeriod"/>
            </a:pPr>
            <a:r>
              <a:rPr lang="en-GB" dirty="0">
                <a:solidFill>
                  <a:schemeClr val="tx1"/>
                </a:solidFill>
                <a:latin typeface="+mn-lt"/>
                <a:cs typeface="+mn-cs"/>
              </a:rPr>
              <a:t>Correlations and Jaccard Similarity</a:t>
            </a:r>
          </a:p>
          <a:p>
            <a:pPr marL="571500" indent="-571500">
              <a:buClr>
                <a:srgbClr val="002060"/>
              </a:buClr>
              <a:buSzPct val="90000"/>
              <a:buFont typeface="+mj-lt"/>
              <a:buAutoNum type="romanLcPeriod"/>
            </a:pPr>
            <a:r>
              <a:rPr lang="en-ES" dirty="0"/>
              <a:t>Power laws</a:t>
            </a:r>
          </a:p>
          <a:p>
            <a:pPr marL="571500" indent="-571500">
              <a:buClr>
                <a:srgbClr val="002060"/>
              </a:buClr>
              <a:buSzPct val="90000"/>
              <a:buFont typeface="+mj-lt"/>
              <a:buAutoNum type="romanLcPeriod"/>
            </a:pPr>
            <a:r>
              <a:rPr lang="en-ES" dirty="0"/>
              <a:t>Sparisifcation methods</a:t>
            </a:r>
          </a:p>
          <a:p>
            <a:pPr marL="571500" indent="-571500">
              <a:buClr>
                <a:srgbClr val="002060"/>
              </a:buClr>
              <a:buSzPct val="90000"/>
              <a:buFont typeface="+mj-lt"/>
              <a:buAutoNum type="romanLcPeriod" startAt="7"/>
            </a:pPr>
            <a:r>
              <a:rPr lang="en-ES" dirty="0"/>
              <a:t>Simulated Networks </a:t>
            </a:r>
          </a:p>
          <a:p>
            <a:pPr marL="571500" indent="-571500">
              <a:buClr>
                <a:srgbClr val="002060"/>
              </a:buClr>
              <a:buSzPct val="90000"/>
              <a:buFont typeface="+mj-lt"/>
              <a:buAutoNum type="romanLcPeriod" startAt="7"/>
            </a:pPr>
            <a:r>
              <a:rPr lang="en-ES" dirty="0"/>
              <a:t>Dominance</a:t>
            </a:r>
          </a:p>
          <a:p>
            <a:pPr marL="571500" indent="-571500">
              <a:buClr>
                <a:srgbClr val="002060"/>
              </a:buClr>
              <a:buSzPct val="90000"/>
              <a:buFont typeface="+mj-lt"/>
              <a:buAutoNum type="romanLcPeriod" startAt="7"/>
            </a:pPr>
            <a:r>
              <a:rPr lang="en-ES" dirty="0"/>
              <a:t>Conclusions</a:t>
            </a:r>
            <a:endParaRPr lang="en-US" dirty="0"/>
          </a:p>
          <a:p>
            <a:pPr marL="571500" indent="-571500">
              <a:buClr>
                <a:srgbClr val="002060"/>
              </a:buClr>
              <a:buSzPct val="90000"/>
              <a:buFont typeface="+mj-lt"/>
              <a:buAutoNum type="romanLcPeriod"/>
            </a:pPr>
            <a:endParaRPr lang="en-GB" dirty="0">
              <a:solidFill>
                <a:schemeClr val="tx1"/>
              </a:solidFill>
              <a:latin typeface="+mn-lt"/>
              <a:cs typeface="+mn-cs"/>
            </a:endParaRPr>
          </a:p>
          <a:p>
            <a:pPr marL="571500" indent="-571500">
              <a:buClr>
                <a:srgbClr val="002060"/>
              </a:buClr>
              <a:buSzPct val="90000"/>
              <a:buFont typeface="+mj-lt"/>
              <a:buAutoNum type="romanLcPeriod"/>
            </a:pPr>
            <a:endParaRPr lang="en-GB" dirty="0">
              <a:solidFill>
                <a:schemeClr val="tx1"/>
              </a:solidFill>
              <a:latin typeface="+mn-lt"/>
              <a:cs typeface="+mn-cs"/>
            </a:endParaRPr>
          </a:p>
          <a:p>
            <a:pPr>
              <a:buClr>
                <a:srgbClr val="002060"/>
              </a:buClr>
              <a:buSzPct val="90000"/>
            </a:pPr>
            <a:endParaRPr lang="en-GB" dirty="0"/>
          </a:p>
        </p:txBody>
      </p:sp>
      <p:sp>
        <p:nvSpPr>
          <p:cNvPr id="3" name="Title 2">
            <a:extLst>
              <a:ext uri="{FF2B5EF4-FFF2-40B4-BE49-F238E27FC236}">
                <a16:creationId xmlns:a16="http://schemas.microsoft.com/office/drawing/2014/main" id="{B2E27687-F2CF-4AF5-BC7A-44061239F53D}"/>
              </a:ext>
            </a:extLst>
          </p:cNvPr>
          <p:cNvSpPr>
            <a:spLocks noGrp="1"/>
          </p:cNvSpPr>
          <p:nvPr>
            <p:ph type="title"/>
          </p:nvPr>
        </p:nvSpPr>
        <p:spPr>
          <a:xfrm>
            <a:off x="2547257" y="235030"/>
            <a:ext cx="4386943" cy="827959"/>
          </a:xfrm>
        </p:spPr>
        <p:txBody>
          <a:bodyPr/>
          <a:lstStyle/>
          <a:p>
            <a:r>
              <a:rPr lang="en-ES" sz="4800" dirty="0"/>
              <a:t>Contents</a:t>
            </a:r>
            <a:r>
              <a:rPr lang="en-ES" dirty="0"/>
              <a:t> page</a:t>
            </a:r>
          </a:p>
        </p:txBody>
      </p:sp>
      <p:sp>
        <p:nvSpPr>
          <p:cNvPr id="9" name="Text Placeholder 4">
            <a:extLst>
              <a:ext uri="{FF2B5EF4-FFF2-40B4-BE49-F238E27FC236}">
                <a16:creationId xmlns:a16="http://schemas.microsoft.com/office/drawing/2014/main" id="{89B810BE-F962-7728-169F-EBFCEA103415}"/>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4285754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6CE72D7-F794-465F-C793-1BFAB516C661}"/>
              </a:ext>
            </a:extLst>
          </p:cNvPr>
          <p:cNvSpPr>
            <a:spLocks noGrp="1"/>
          </p:cNvSpPr>
          <p:nvPr>
            <p:ph type="subTitle" idx="1"/>
          </p:nvPr>
        </p:nvSpPr>
        <p:spPr>
          <a:xfrm>
            <a:off x="457199" y="1353738"/>
            <a:ext cx="8374567" cy="4691266"/>
          </a:xfrm>
        </p:spPr>
        <p:txBody>
          <a:bodyPr/>
          <a:lstStyle/>
          <a:p>
            <a:r>
              <a:rPr lang="en-US" sz="1600" dirty="0"/>
              <a:t>[10] F. </a:t>
            </a:r>
            <a:r>
              <a:rPr lang="en-US" sz="1600" dirty="0" err="1"/>
              <a:t>Grando</a:t>
            </a:r>
            <a:r>
              <a:rPr lang="en-US" sz="1600" dirty="0"/>
              <a:t>, D. Noble, and L. C. Lamb, “An analysis of centrality measures for complex and social networks,” in 2016 IEEE Global Communications Conference (GLOBECOM). EEE, dec 2016. [Online]. Available: </a:t>
            </a:r>
            <a:r>
              <a:rPr lang="en-US" sz="1600" dirty="0">
                <a:hlinkClick r:id="rId2"/>
              </a:rPr>
              <a:t>https://doi.org/10.1109%2Fglocom.2016.7841580</a:t>
            </a:r>
            <a:r>
              <a:rPr lang="en-US" sz="1600" dirty="0"/>
              <a:t>.</a:t>
            </a:r>
          </a:p>
          <a:p>
            <a:r>
              <a:rPr lang="en-US" sz="1600" dirty="0"/>
              <a:t>[11] A. D. </a:t>
            </a:r>
            <a:r>
              <a:rPr lang="en-US" sz="1600" dirty="0" err="1"/>
              <a:t>Broido</a:t>
            </a:r>
            <a:r>
              <a:rPr lang="en-US" sz="1600" dirty="0"/>
              <a:t> and A. </a:t>
            </a:r>
            <a:r>
              <a:rPr lang="en-US" sz="1600" dirty="0" err="1"/>
              <a:t>Clauset</a:t>
            </a:r>
            <a:r>
              <a:rPr lang="en-US" sz="1600" dirty="0"/>
              <a:t>, “Scale-free networks are rare,” Nature Communications, vol. 10, no. 1, mar 2019. [Online]. Available: </a:t>
            </a:r>
            <a:r>
              <a:rPr lang="en-US" sz="1600" dirty="0">
                <a:hlinkClick r:id="rId3"/>
              </a:rPr>
              <a:t>https://doi.org/10.1038%2Fs41467-019-08746-5</a:t>
            </a:r>
            <a:r>
              <a:rPr lang="en-US" sz="1600" dirty="0"/>
              <a:t>.</a:t>
            </a:r>
          </a:p>
          <a:p>
            <a:r>
              <a:rPr lang="en-US" sz="1600" dirty="0"/>
              <a:t>[12] O. Peters, C. </a:t>
            </a:r>
            <a:r>
              <a:rPr lang="en-US" sz="1600" dirty="0" err="1"/>
              <a:t>Hertlein</a:t>
            </a:r>
            <a:r>
              <a:rPr lang="en-US" sz="1600" dirty="0"/>
              <a:t>, and K. Christensen, “A complexity view of </a:t>
            </a:r>
          </a:p>
          <a:p>
            <a:r>
              <a:rPr lang="en-US" sz="1600" dirty="0"/>
              <a:t>rainfall,” Physical review letters, vol. 88, p. 018701, 02 2002. </a:t>
            </a:r>
          </a:p>
          <a:p>
            <a:r>
              <a:rPr lang="en-US" sz="1600" dirty="0"/>
              <a:t>[13] T. Evans, 01.2022 - 04.2022, Weekly in-person Supervisor meetings. </a:t>
            </a:r>
          </a:p>
          <a:p>
            <a:r>
              <a:rPr lang="en-US" sz="1600" dirty="0"/>
              <a:t>[14] F. </a:t>
            </a:r>
            <a:r>
              <a:rPr lang="en-US" sz="1600" dirty="0" err="1"/>
              <a:t>Karabiber</a:t>
            </a:r>
            <a:r>
              <a:rPr lang="en-US" sz="1600" dirty="0"/>
              <a:t>, “Jaccard similarity,” </a:t>
            </a:r>
            <a:r>
              <a:rPr lang="en-US" sz="1600" dirty="0" err="1"/>
              <a:t>ph.D.</a:t>
            </a:r>
            <a:r>
              <a:rPr lang="en-US" sz="1600" dirty="0"/>
              <a:t> in Computer Engineering, Data Scientist. Associate Professor of Computer Engineering. [Online]. Available: </a:t>
            </a:r>
            <a:r>
              <a:rPr lang="en-US" sz="1600" dirty="0">
                <a:hlinkClick r:id="rId4"/>
              </a:rPr>
              <a:t>https://www.learndatasci.com/glossary/jaccard-similarity/</a:t>
            </a:r>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ES" sz="1600" dirty="0"/>
          </a:p>
        </p:txBody>
      </p:sp>
      <p:sp>
        <p:nvSpPr>
          <p:cNvPr id="7" name="Text Placeholder 4">
            <a:extLst>
              <a:ext uri="{FF2B5EF4-FFF2-40B4-BE49-F238E27FC236}">
                <a16:creationId xmlns:a16="http://schemas.microsoft.com/office/drawing/2014/main" id="{6F548823-E617-796B-70BC-D1221E8A3E94}"/>
              </a:ext>
            </a:extLst>
          </p:cNvPr>
          <p:cNvSpPr txBox="1">
            <a:spLocks/>
          </p:cNvSpPr>
          <p:nvPr/>
        </p:nvSpPr>
        <p:spPr>
          <a:xfrm>
            <a:off x="7144683" y="534216"/>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300893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0853" y="680973"/>
            <a:ext cx="7351633" cy="1042304"/>
          </a:xfrm>
        </p:spPr>
        <p:txBody>
          <a:bodyPr/>
          <a:lstStyle/>
          <a:p>
            <a:r>
              <a:rPr lang="en-US" sz="4400" dirty="0"/>
              <a:t> The making of a network</a:t>
            </a:r>
          </a:p>
        </p:txBody>
      </p:sp>
      <p:pic>
        <p:nvPicPr>
          <p:cNvPr id="9" name="Picture 8" descr="A picture containing text, crossword puzzle&#10;&#10;Description automatically generated">
            <a:extLst>
              <a:ext uri="{FF2B5EF4-FFF2-40B4-BE49-F238E27FC236}">
                <a16:creationId xmlns:a16="http://schemas.microsoft.com/office/drawing/2014/main" id="{BEB5C7AE-AF4D-2A2C-FA6E-2F2FFA3A032D}"/>
              </a:ext>
            </a:extLst>
          </p:cNvPr>
          <p:cNvPicPr>
            <a:picLocks noChangeAspect="1"/>
          </p:cNvPicPr>
          <p:nvPr/>
        </p:nvPicPr>
        <p:blipFill>
          <a:blip r:embed="rId3"/>
          <a:stretch>
            <a:fillRect/>
          </a:stretch>
        </p:blipFill>
        <p:spPr>
          <a:xfrm>
            <a:off x="2664491" y="2419815"/>
            <a:ext cx="4141577" cy="3407627"/>
          </a:xfrm>
          <a:prstGeom prst="rect">
            <a:avLst/>
          </a:prstGeom>
        </p:spPr>
      </p:pic>
      <p:sp>
        <p:nvSpPr>
          <p:cNvPr id="8" name="Text Placeholder 3">
            <a:extLst>
              <a:ext uri="{FF2B5EF4-FFF2-40B4-BE49-F238E27FC236}">
                <a16:creationId xmlns:a16="http://schemas.microsoft.com/office/drawing/2014/main" id="{B622803F-19C1-1A25-A88A-BD5546EF4CD9}"/>
              </a:ext>
            </a:extLst>
          </p:cNvPr>
          <p:cNvSpPr txBox="1">
            <a:spLocks/>
          </p:cNvSpPr>
          <p:nvPr/>
        </p:nvSpPr>
        <p:spPr>
          <a:xfrm>
            <a:off x="2664491" y="5906295"/>
            <a:ext cx="4141577" cy="541464"/>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Fig. 5: Landing time variation with alpha: An example database of 5 birds over 18s</a:t>
            </a:r>
          </a:p>
          <a:p>
            <a:pPr algn="ctr"/>
            <a:r>
              <a:rPr lang="en-US" dirty="0"/>
              <a:t> </a:t>
            </a:r>
          </a:p>
          <a:p>
            <a:pPr algn="ctr"/>
            <a:endParaRPr lang="en-US" dirty="0"/>
          </a:p>
        </p:txBody>
      </p:sp>
      <p:sp>
        <p:nvSpPr>
          <p:cNvPr id="11" name="Text Placeholder 4">
            <a:extLst>
              <a:ext uri="{FF2B5EF4-FFF2-40B4-BE49-F238E27FC236}">
                <a16:creationId xmlns:a16="http://schemas.microsoft.com/office/drawing/2014/main" id="{683AF3E4-24B1-76FD-03B8-672B083116CF}"/>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pic>
        <p:nvPicPr>
          <p:cNvPr id="12" name="Picture 11" descr="A picture containing text, crossword puzzle&#10;&#10;Description automatically generated">
            <a:extLst>
              <a:ext uri="{FF2B5EF4-FFF2-40B4-BE49-F238E27FC236}">
                <a16:creationId xmlns:a16="http://schemas.microsoft.com/office/drawing/2014/main" id="{651BC403-E5C9-CC92-A97E-3A5C3B870E14}"/>
              </a:ext>
            </a:extLst>
          </p:cNvPr>
          <p:cNvPicPr>
            <a:picLocks noChangeAspect="1"/>
          </p:cNvPicPr>
          <p:nvPr/>
        </p:nvPicPr>
        <p:blipFill rotWithShape="1">
          <a:blip r:embed="rId3"/>
          <a:srcRect b="33642"/>
          <a:stretch/>
        </p:blipFill>
        <p:spPr>
          <a:xfrm>
            <a:off x="2664492" y="2438113"/>
            <a:ext cx="4141577" cy="2261238"/>
          </a:xfrm>
          <a:prstGeom prst="rect">
            <a:avLst/>
          </a:prstGeom>
        </p:spPr>
      </p:pic>
      <p:pic>
        <p:nvPicPr>
          <p:cNvPr id="13" name="Picture 12" descr="A picture containing text, crossword puzzle&#10;&#10;Description automatically generated">
            <a:extLst>
              <a:ext uri="{FF2B5EF4-FFF2-40B4-BE49-F238E27FC236}">
                <a16:creationId xmlns:a16="http://schemas.microsoft.com/office/drawing/2014/main" id="{4DD6A40C-6970-430B-F00F-063269F4A133}"/>
              </a:ext>
            </a:extLst>
          </p:cNvPr>
          <p:cNvPicPr>
            <a:picLocks noChangeAspect="1"/>
          </p:cNvPicPr>
          <p:nvPr/>
        </p:nvPicPr>
        <p:blipFill rotWithShape="1">
          <a:blip r:embed="rId3"/>
          <a:srcRect b="65270"/>
          <a:stretch/>
        </p:blipFill>
        <p:spPr>
          <a:xfrm>
            <a:off x="2664492" y="2432066"/>
            <a:ext cx="4141577" cy="1183448"/>
          </a:xfrm>
          <a:prstGeom prst="rect">
            <a:avLst/>
          </a:prstGeom>
        </p:spPr>
      </p:pic>
      <p:sp>
        <p:nvSpPr>
          <p:cNvPr id="14" name="TextBox 13">
            <a:extLst>
              <a:ext uri="{FF2B5EF4-FFF2-40B4-BE49-F238E27FC236}">
                <a16:creationId xmlns:a16="http://schemas.microsoft.com/office/drawing/2014/main" id="{76C54474-1CD2-1DA4-B26C-4BB08D9C4F7F}"/>
              </a:ext>
            </a:extLst>
          </p:cNvPr>
          <p:cNvSpPr txBox="1"/>
          <p:nvPr/>
        </p:nvSpPr>
        <p:spPr>
          <a:xfrm>
            <a:off x="591014" y="1588818"/>
            <a:ext cx="8411472" cy="646331"/>
          </a:xfrm>
          <a:prstGeom prst="rect">
            <a:avLst/>
          </a:prstGeom>
          <a:noFill/>
        </p:spPr>
        <p:txBody>
          <a:bodyPr wrap="square">
            <a:spAutoFit/>
          </a:bodyPr>
          <a:lstStyle/>
          <a:p>
            <a:pPr algn="ctr"/>
            <a:r>
              <a:rPr lang="en-US" sz="1800" i="1" dirty="0">
                <a:effectLst/>
                <a:latin typeface="NimbusRomNo9L"/>
              </a:rPr>
              <a:t>Definition 1: </a:t>
            </a:r>
            <a:r>
              <a:rPr lang="en-US" sz="1800" b="1" dirty="0">
                <a:effectLst/>
                <a:latin typeface="NimbusRomNo9L"/>
              </a:rPr>
              <a:t>Alpha (</a:t>
            </a:r>
            <a:r>
              <a:rPr lang="el-GR" sz="1800" b="1" dirty="0">
                <a:effectLst/>
                <a:latin typeface="CMMI10"/>
              </a:rPr>
              <a:t>α</a:t>
            </a:r>
            <a:r>
              <a:rPr lang="el-GR" sz="1800" b="1" dirty="0">
                <a:effectLst/>
                <a:latin typeface="NimbusRomNo9L"/>
              </a:rPr>
              <a:t>) </a:t>
            </a:r>
            <a:r>
              <a:rPr lang="en-US" sz="1800" dirty="0">
                <a:effectLst/>
                <a:latin typeface="NimbusRomNo9L"/>
              </a:rPr>
              <a:t>is the minimum time of absence of a sparrow for the next time it appears at the feeder (a new RFID reading) to be considered a new landing. </a:t>
            </a:r>
            <a:endParaRPr lang="en-US" dirty="0"/>
          </a:p>
        </p:txBody>
      </p:sp>
      <p:sp>
        <p:nvSpPr>
          <p:cNvPr id="10" name="Title 2">
            <a:extLst>
              <a:ext uri="{FF2B5EF4-FFF2-40B4-BE49-F238E27FC236}">
                <a16:creationId xmlns:a16="http://schemas.microsoft.com/office/drawing/2014/main" id="{8E274E43-4887-3D12-C99F-F230CD85DBDD}"/>
              </a:ext>
            </a:extLst>
          </p:cNvPr>
          <p:cNvSpPr txBox="1">
            <a:spLocks/>
          </p:cNvSpPr>
          <p:nvPr/>
        </p:nvSpPr>
        <p:spPr>
          <a:xfrm>
            <a:off x="3831077" y="422771"/>
            <a:ext cx="2270928" cy="528145"/>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r>
              <a:rPr lang="en-ES" sz="4000" dirty="0"/>
              <a:t>Appendix</a:t>
            </a:r>
          </a:p>
        </p:txBody>
      </p:sp>
    </p:spTree>
    <p:extLst>
      <p:ext uri="{BB962C8B-B14F-4D97-AF65-F5344CB8AC3E}">
        <p14:creationId xmlns:p14="http://schemas.microsoft.com/office/powerpoint/2010/main" val="292539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rossword puzzle&#10;&#10;Description automatically generated">
            <a:extLst>
              <a:ext uri="{FF2B5EF4-FFF2-40B4-BE49-F238E27FC236}">
                <a16:creationId xmlns:a16="http://schemas.microsoft.com/office/drawing/2014/main" id="{3BAF71CA-FB29-208E-F9D3-73CC9A8CB06B}"/>
              </a:ext>
            </a:extLst>
          </p:cNvPr>
          <p:cNvPicPr>
            <a:picLocks noChangeAspect="1"/>
          </p:cNvPicPr>
          <p:nvPr/>
        </p:nvPicPr>
        <p:blipFill>
          <a:blip r:embed="rId3"/>
          <a:stretch>
            <a:fillRect/>
          </a:stretch>
        </p:blipFill>
        <p:spPr>
          <a:xfrm>
            <a:off x="2440227" y="2109974"/>
            <a:ext cx="4716966" cy="3368523"/>
          </a:xfrm>
          <a:prstGeom prst="rect">
            <a:avLst/>
          </a:prstGeom>
        </p:spPr>
      </p:pic>
      <p:sp>
        <p:nvSpPr>
          <p:cNvPr id="8" name="Text Placeholder 4">
            <a:extLst>
              <a:ext uri="{FF2B5EF4-FFF2-40B4-BE49-F238E27FC236}">
                <a16:creationId xmlns:a16="http://schemas.microsoft.com/office/drawing/2014/main" id="{12C1455E-2B34-2D49-E283-3F8CBF018961}"/>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pic>
        <p:nvPicPr>
          <p:cNvPr id="12" name="Picture 11" descr="A picture containing text, crossword puzzle&#10;&#10;Description automatically generated">
            <a:extLst>
              <a:ext uri="{FF2B5EF4-FFF2-40B4-BE49-F238E27FC236}">
                <a16:creationId xmlns:a16="http://schemas.microsoft.com/office/drawing/2014/main" id="{F336CFC8-B18C-F6D7-2668-705FDC965EA4}"/>
              </a:ext>
            </a:extLst>
          </p:cNvPr>
          <p:cNvPicPr>
            <a:picLocks noChangeAspect="1"/>
          </p:cNvPicPr>
          <p:nvPr/>
        </p:nvPicPr>
        <p:blipFill rotWithShape="1">
          <a:blip r:embed="rId3"/>
          <a:srcRect b="34447"/>
          <a:stretch/>
        </p:blipFill>
        <p:spPr>
          <a:xfrm>
            <a:off x="2440227" y="2109974"/>
            <a:ext cx="4716966" cy="2208161"/>
          </a:xfrm>
          <a:prstGeom prst="rect">
            <a:avLst/>
          </a:prstGeom>
        </p:spPr>
      </p:pic>
      <p:pic>
        <p:nvPicPr>
          <p:cNvPr id="13" name="Picture 12" descr="A picture containing text, crossword puzzle&#10;&#10;Description automatically generated">
            <a:extLst>
              <a:ext uri="{FF2B5EF4-FFF2-40B4-BE49-F238E27FC236}">
                <a16:creationId xmlns:a16="http://schemas.microsoft.com/office/drawing/2014/main" id="{03659516-9E38-1EA6-6A79-0A16E8BF1021}"/>
              </a:ext>
            </a:extLst>
          </p:cNvPr>
          <p:cNvPicPr>
            <a:picLocks noChangeAspect="1"/>
          </p:cNvPicPr>
          <p:nvPr/>
        </p:nvPicPr>
        <p:blipFill rotWithShape="1">
          <a:blip r:embed="rId3"/>
          <a:srcRect b="66488"/>
          <a:stretch/>
        </p:blipFill>
        <p:spPr>
          <a:xfrm>
            <a:off x="2448176" y="2109974"/>
            <a:ext cx="4716966" cy="1128842"/>
          </a:xfrm>
          <a:prstGeom prst="rect">
            <a:avLst/>
          </a:prstGeom>
        </p:spPr>
      </p:pic>
      <p:sp>
        <p:nvSpPr>
          <p:cNvPr id="15" name="Text Placeholder 3">
            <a:extLst>
              <a:ext uri="{FF2B5EF4-FFF2-40B4-BE49-F238E27FC236}">
                <a16:creationId xmlns:a16="http://schemas.microsoft.com/office/drawing/2014/main" id="{CAF152F7-0031-60D5-2577-A07A64A7E014}"/>
              </a:ext>
            </a:extLst>
          </p:cNvPr>
          <p:cNvSpPr txBox="1">
            <a:spLocks/>
          </p:cNvSpPr>
          <p:nvPr/>
        </p:nvSpPr>
        <p:spPr>
          <a:xfrm>
            <a:off x="2440227" y="5522041"/>
            <a:ext cx="4808029" cy="923330"/>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Fig. 6: Connection variation with beta: An example database of 5 birds over 18s. The time when a connection between two birds is formed, it’s underlined with the same </a:t>
            </a:r>
            <a:r>
              <a:rPr lang="en-US" dirty="0" err="1"/>
              <a:t>colour</a:t>
            </a:r>
            <a:r>
              <a:rPr lang="en-US" dirty="0"/>
              <a:t>. </a:t>
            </a:r>
          </a:p>
          <a:p>
            <a:r>
              <a:rPr lang="en-US" dirty="0"/>
              <a:t> </a:t>
            </a:r>
          </a:p>
          <a:p>
            <a:endParaRPr lang="en-US" dirty="0"/>
          </a:p>
        </p:txBody>
      </p:sp>
      <p:sp>
        <p:nvSpPr>
          <p:cNvPr id="17" name="TextBox 16">
            <a:extLst>
              <a:ext uri="{FF2B5EF4-FFF2-40B4-BE49-F238E27FC236}">
                <a16:creationId xmlns:a16="http://schemas.microsoft.com/office/drawing/2014/main" id="{AC2BD712-15C1-CEE5-5954-FE20D7568611}"/>
              </a:ext>
            </a:extLst>
          </p:cNvPr>
          <p:cNvSpPr txBox="1"/>
          <p:nvPr/>
        </p:nvSpPr>
        <p:spPr>
          <a:xfrm>
            <a:off x="-80387" y="1096008"/>
            <a:ext cx="9480027" cy="923330"/>
          </a:xfrm>
          <a:prstGeom prst="rect">
            <a:avLst/>
          </a:prstGeom>
          <a:noFill/>
        </p:spPr>
        <p:txBody>
          <a:bodyPr wrap="square" rtlCol="0">
            <a:spAutoFit/>
          </a:bodyPr>
          <a:lstStyle/>
          <a:p>
            <a:pPr algn="ctr"/>
            <a:r>
              <a:rPr lang="en-US" i="1" dirty="0"/>
              <a:t>Definition 2: </a:t>
            </a:r>
            <a:r>
              <a:rPr lang="en-US" b="1" dirty="0"/>
              <a:t>Beta (</a:t>
            </a:r>
            <a:r>
              <a:rPr lang="el-GR" b="1" dirty="0"/>
              <a:t>β) </a:t>
            </a:r>
            <a:r>
              <a:rPr lang="en-US" dirty="0"/>
              <a:t>is the maximum landing time separation between two different sparrows to be considered a connection/edge in our network. </a:t>
            </a:r>
          </a:p>
          <a:p>
            <a:endParaRPr lang="en-ES"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685CB3B-4B03-3A76-1944-DF08B7590AA7}"/>
                  </a:ext>
                </a:extLst>
              </p:cNvPr>
              <p:cNvSpPr txBox="1"/>
              <p:nvPr/>
            </p:nvSpPr>
            <p:spPr>
              <a:xfrm>
                <a:off x="3005547" y="1711561"/>
                <a:ext cx="3586326" cy="307777"/>
              </a:xfrm>
              <a:prstGeom prst="rect">
                <a:avLst/>
              </a:prstGeom>
              <a:noFill/>
            </p:spPr>
            <p:txBody>
              <a:bodyPr wrap="square">
                <a:spAutoFit/>
              </a:bodyPr>
              <a:lstStyle/>
              <a:p>
                <a:r>
                  <a:rPr lang="en-US" sz="1400" dirty="0"/>
                  <a:t>·Synchronous activities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Friendship [4][5]</a:t>
                </a:r>
                <a:endParaRPr lang="en-ES" sz="1400" dirty="0"/>
              </a:p>
            </p:txBody>
          </p:sp>
        </mc:Choice>
        <mc:Fallback>
          <p:sp>
            <p:nvSpPr>
              <p:cNvPr id="19" name="TextBox 18">
                <a:extLst>
                  <a:ext uri="{FF2B5EF4-FFF2-40B4-BE49-F238E27FC236}">
                    <a16:creationId xmlns:a16="http://schemas.microsoft.com/office/drawing/2014/main" id="{3685CB3B-4B03-3A76-1944-DF08B7590AA7}"/>
                  </a:ext>
                </a:extLst>
              </p:cNvPr>
              <p:cNvSpPr txBox="1">
                <a:spLocks noRot="1" noChangeAspect="1" noMove="1" noResize="1" noEditPoints="1" noAdjustHandles="1" noChangeArrowheads="1" noChangeShapeType="1" noTextEdit="1"/>
              </p:cNvSpPr>
              <p:nvPr/>
            </p:nvSpPr>
            <p:spPr>
              <a:xfrm>
                <a:off x="3005547" y="1711561"/>
                <a:ext cx="3586326" cy="307777"/>
              </a:xfrm>
              <a:prstGeom prst="rect">
                <a:avLst/>
              </a:prstGeom>
              <a:blipFill>
                <a:blip r:embed="rId4"/>
                <a:stretch>
                  <a:fillRect l="-353" t="-4000" b="-24000"/>
                </a:stretch>
              </a:blipFill>
            </p:spPr>
            <p:txBody>
              <a:bodyPr/>
              <a:lstStyle/>
              <a:p>
                <a:r>
                  <a:rPr lang="en-ES">
                    <a:noFill/>
                  </a:rPr>
                  <a:t> </a:t>
                </a:r>
              </a:p>
            </p:txBody>
          </p:sp>
        </mc:Fallback>
      </mc:AlternateContent>
    </p:spTree>
    <p:extLst>
      <p:ext uri="{BB962C8B-B14F-4D97-AF65-F5344CB8AC3E}">
        <p14:creationId xmlns:p14="http://schemas.microsoft.com/office/powerpoint/2010/main" val="379415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9F0AC50-BE74-E0DC-AAFE-273C1D97E34A}"/>
              </a:ext>
            </a:extLst>
          </p:cNvPr>
          <p:cNvSpPr>
            <a:spLocks noGrp="1"/>
          </p:cNvSpPr>
          <p:nvPr>
            <p:ph type="subTitle" idx="1"/>
          </p:nvPr>
        </p:nvSpPr>
        <p:spPr>
          <a:xfrm>
            <a:off x="7627101" y="1989326"/>
            <a:ext cx="880946" cy="797761"/>
          </a:xfrm>
        </p:spPr>
        <p:txBody>
          <a:bodyPr/>
          <a:lstStyle/>
          <a:p>
            <a:r>
              <a:rPr lang="en-ES" sz="2000" dirty="0"/>
              <a:t>(4)</a:t>
            </a:r>
          </a:p>
        </p:txBody>
      </p:sp>
      <p:sp>
        <p:nvSpPr>
          <p:cNvPr id="3" name="Title 2">
            <a:extLst>
              <a:ext uri="{FF2B5EF4-FFF2-40B4-BE49-F238E27FC236}">
                <a16:creationId xmlns:a16="http://schemas.microsoft.com/office/drawing/2014/main" id="{4B42BC2A-0BE8-6E98-CE8A-79A797D88EB3}"/>
              </a:ext>
            </a:extLst>
          </p:cNvPr>
          <p:cNvSpPr>
            <a:spLocks noGrp="1"/>
          </p:cNvSpPr>
          <p:nvPr>
            <p:ph type="title"/>
          </p:nvPr>
        </p:nvSpPr>
        <p:spPr>
          <a:xfrm>
            <a:off x="3122342" y="-173593"/>
            <a:ext cx="6512312" cy="2153335"/>
          </a:xfrm>
        </p:spPr>
        <p:txBody>
          <a:bodyPr/>
          <a:lstStyle/>
          <a:p>
            <a:r>
              <a:rPr lang="en-ES" dirty="0"/>
              <a:t>Equations</a:t>
            </a:r>
          </a:p>
        </p:txBody>
      </p:sp>
      <p:sp>
        <p:nvSpPr>
          <p:cNvPr id="7" name="Text Placeholder 4">
            <a:extLst>
              <a:ext uri="{FF2B5EF4-FFF2-40B4-BE49-F238E27FC236}">
                <a16:creationId xmlns:a16="http://schemas.microsoft.com/office/drawing/2014/main" id="{FB651C7F-068E-D80A-C434-6019D26F439A}"/>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pic>
        <p:nvPicPr>
          <p:cNvPr id="8" name="Picture 7" descr="Text&#10;&#10;Description automatically generated">
            <a:extLst>
              <a:ext uri="{FF2B5EF4-FFF2-40B4-BE49-F238E27FC236}">
                <a16:creationId xmlns:a16="http://schemas.microsoft.com/office/drawing/2014/main" id="{BD124CF8-DF32-38D0-1460-E5B825B2E36A}"/>
              </a:ext>
            </a:extLst>
          </p:cNvPr>
          <p:cNvPicPr>
            <a:picLocks noChangeAspect="1"/>
          </p:cNvPicPr>
          <p:nvPr/>
        </p:nvPicPr>
        <p:blipFill>
          <a:blip r:embed="rId2"/>
          <a:stretch>
            <a:fillRect/>
          </a:stretch>
        </p:blipFill>
        <p:spPr>
          <a:xfrm>
            <a:off x="2245482" y="1656357"/>
            <a:ext cx="4653036" cy="1035503"/>
          </a:xfrm>
          <a:prstGeom prst="rect">
            <a:avLst/>
          </a:prstGeom>
        </p:spPr>
      </p:pic>
      <p:sp>
        <p:nvSpPr>
          <p:cNvPr id="9" name="TextBox 8">
            <a:extLst>
              <a:ext uri="{FF2B5EF4-FFF2-40B4-BE49-F238E27FC236}">
                <a16:creationId xmlns:a16="http://schemas.microsoft.com/office/drawing/2014/main" id="{31EF0A88-A6D3-FF95-D27D-3D36DB731479}"/>
              </a:ext>
            </a:extLst>
          </p:cNvPr>
          <p:cNvSpPr txBox="1"/>
          <p:nvPr/>
        </p:nvSpPr>
        <p:spPr>
          <a:xfrm>
            <a:off x="802186" y="2063478"/>
            <a:ext cx="1018227" cy="369332"/>
          </a:xfrm>
          <a:prstGeom prst="rect">
            <a:avLst/>
          </a:prstGeom>
          <a:noFill/>
        </p:spPr>
        <p:txBody>
          <a:bodyPr wrap="none" rtlCol="0">
            <a:spAutoFit/>
          </a:bodyPr>
          <a:lstStyle/>
          <a:p>
            <a:r>
              <a:rPr lang="en-ES" dirty="0"/>
              <a:t>L-score:</a:t>
            </a:r>
          </a:p>
        </p:txBody>
      </p:sp>
      <p:sp>
        <p:nvSpPr>
          <p:cNvPr id="10" name="TextBox 9">
            <a:extLst>
              <a:ext uri="{FF2B5EF4-FFF2-40B4-BE49-F238E27FC236}">
                <a16:creationId xmlns:a16="http://schemas.microsoft.com/office/drawing/2014/main" id="{13ADEDA4-4FE9-6B28-29C2-CA40664B3F3F}"/>
              </a:ext>
            </a:extLst>
          </p:cNvPr>
          <p:cNvSpPr txBox="1"/>
          <p:nvPr/>
        </p:nvSpPr>
        <p:spPr>
          <a:xfrm>
            <a:off x="169475" y="3517600"/>
            <a:ext cx="2501647" cy="369332"/>
          </a:xfrm>
          <a:prstGeom prst="rect">
            <a:avLst/>
          </a:prstGeom>
          <a:noFill/>
        </p:spPr>
        <p:txBody>
          <a:bodyPr wrap="none" rtlCol="0">
            <a:spAutoFit/>
          </a:bodyPr>
          <a:lstStyle/>
          <a:p>
            <a:r>
              <a:rPr lang="en-ES" dirty="0"/>
              <a:t>Average shortest path:</a:t>
            </a:r>
          </a:p>
        </p:txBody>
      </p:sp>
      <p:sp>
        <p:nvSpPr>
          <p:cNvPr id="11" name="TextBox 10">
            <a:extLst>
              <a:ext uri="{FF2B5EF4-FFF2-40B4-BE49-F238E27FC236}">
                <a16:creationId xmlns:a16="http://schemas.microsoft.com/office/drawing/2014/main" id="{E34DC6E5-3697-1AE9-E3F2-15D389F681E1}"/>
              </a:ext>
            </a:extLst>
          </p:cNvPr>
          <p:cNvSpPr txBox="1"/>
          <p:nvPr/>
        </p:nvSpPr>
        <p:spPr>
          <a:xfrm>
            <a:off x="597001" y="4560168"/>
            <a:ext cx="1428596" cy="369332"/>
          </a:xfrm>
          <a:prstGeom prst="rect">
            <a:avLst/>
          </a:prstGeom>
          <a:noFill/>
        </p:spPr>
        <p:txBody>
          <a:bodyPr wrap="none" rtlCol="0">
            <a:spAutoFit/>
          </a:bodyPr>
          <a:lstStyle/>
          <a:p>
            <a:r>
              <a:rPr lang="en-ES" dirty="0"/>
              <a:t>Eccentricity:</a:t>
            </a:r>
          </a:p>
        </p:txBody>
      </p:sp>
      <p:pic>
        <p:nvPicPr>
          <p:cNvPr id="13" name="Picture 12" descr="Text&#10;&#10;Description automatically generated">
            <a:extLst>
              <a:ext uri="{FF2B5EF4-FFF2-40B4-BE49-F238E27FC236}">
                <a16:creationId xmlns:a16="http://schemas.microsoft.com/office/drawing/2014/main" id="{ADF293AB-A4E1-39F7-657B-F10EFDB59739}"/>
              </a:ext>
            </a:extLst>
          </p:cNvPr>
          <p:cNvPicPr>
            <a:picLocks noChangeAspect="1"/>
          </p:cNvPicPr>
          <p:nvPr/>
        </p:nvPicPr>
        <p:blipFill>
          <a:blip r:embed="rId3"/>
          <a:stretch>
            <a:fillRect/>
          </a:stretch>
        </p:blipFill>
        <p:spPr>
          <a:xfrm>
            <a:off x="3615380" y="3079450"/>
            <a:ext cx="2857500" cy="876300"/>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8A0DBF51-9C11-697A-5041-D172DC9C3979}"/>
              </a:ext>
            </a:extLst>
          </p:cNvPr>
          <p:cNvPicPr>
            <a:picLocks noChangeAspect="1"/>
          </p:cNvPicPr>
          <p:nvPr/>
        </p:nvPicPr>
        <p:blipFill>
          <a:blip r:embed="rId4"/>
          <a:stretch>
            <a:fillRect/>
          </a:stretch>
        </p:blipFill>
        <p:spPr>
          <a:xfrm>
            <a:off x="2915889" y="4285799"/>
            <a:ext cx="4940300" cy="622300"/>
          </a:xfrm>
          <a:prstGeom prst="rect">
            <a:avLst/>
          </a:prstGeom>
        </p:spPr>
      </p:pic>
      <p:sp>
        <p:nvSpPr>
          <p:cNvPr id="16" name="Subtitle 1">
            <a:extLst>
              <a:ext uri="{FF2B5EF4-FFF2-40B4-BE49-F238E27FC236}">
                <a16:creationId xmlns:a16="http://schemas.microsoft.com/office/drawing/2014/main" id="{13160AD2-E989-B6C0-3ACA-53CD98DA2422}"/>
              </a:ext>
            </a:extLst>
          </p:cNvPr>
          <p:cNvSpPr txBox="1">
            <a:spLocks/>
          </p:cNvSpPr>
          <p:nvPr/>
        </p:nvSpPr>
        <p:spPr>
          <a:xfrm>
            <a:off x="7520441" y="3323013"/>
            <a:ext cx="880946" cy="797761"/>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2800" kern="1200">
                <a:solidFill>
                  <a:srgbClr val="000000"/>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ES" sz="2000" dirty="0"/>
              <a:t>(5)</a:t>
            </a:r>
          </a:p>
        </p:txBody>
      </p:sp>
      <p:sp>
        <p:nvSpPr>
          <p:cNvPr id="17" name="Subtitle 1">
            <a:extLst>
              <a:ext uri="{FF2B5EF4-FFF2-40B4-BE49-F238E27FC236}">
                <a16:creationId xmlns:a16="http://schemas.microsoft.com/office/drawing/2014/main" id="{31D44787-98A2-EBAB-567F-F0A3FB319456}"/>
              </a:ext>
            </a:extLst>
          </p:cNvPr>
          <p:cNvSpPr txBox="1">
            <a:spLocks/>
          </p:cNvSpPr>
          <p:nvPr/>
        </p:nvSpPr>
        <p:spPr>
          <a:xfrm>
            <a:off x="8067574" y="4479378"/>
            <a:ext cx="880946" cy="797761"/>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2800" kern="1200">
                <a:solidFill>
                  <a:srgbClr val="000000"/>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ES" sz="2000" dirty="0"/>
              <a:t>(6)</a:t>
            </a:r>
          </a:p>
        </p:txBody>
      </p:sp>
    </p:spTree>
    <p:extLst>
      <p:ext uri="{BB962C8B-B14F-4D97-AF65-F5344CB8AC3E}">
        <p14:creationId xmlns:p14="http://schemas.microsoft.com/office/powerpoint/2010/main" val="2690666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4224" y="1158249"/>
            <a:ext cx="8084634" cy="528145"/>
          </a:xfrm>
        </p:spPr>
        <p:txBody>
          <a:bodyPr/>
          <a:lstStyle/>
          <a:p>
            <a:r>
              <a:rPr lang="en-ES" sz="4000" dirty="0"/>
              <a:t>Variation in centrality correlations </a:t>
            </a:r>
          </a:p>
        </p:txBody>
      </p:sp>
      <p:pic>
        <p:nvPicPr>
          <p:cNvPr id="14" name="Picture 13" descr="A picture containing shape&#10;&#10;Description automatically generated">
            <a:extLst>
              <a:ext uri="{FF2B5EF4-FFF2-40B4-BE49-F238E27FC236}">
                <a16:creationId xmlns:a16="http://schemas.microsoft.com/office/drawing/2014/main" id="{876FBC3D-6B17-EB66-253A-C60F3437B630}"/>
              </a:ext>
            </a:extLst>
          </p:cNvPr>
          <p:cNvPicPr>
            <a:picLocks noChangeAspect="1"/>
          </p:cNvPicPr>
          <p:nvPr/>
        </p:nvPicPr>
        <p:blipFill>
          <a:blip r:embed="rId2"/>
          <a:stretch>
            <a:fillRect/>
          </a:stretch>
        </p:blipFill>
        <p:spPr>
          <a:xfrm>
            <a:off x="116128" y="2346283"/>
            <a:ext cx="8892730" cy="1481268"/>
          </a:xfrm>
          <a:prstGeom prst="rect">
            <a:avLst/>
          </a:prstGeom>
        </p:spPr>
      </p:pic>
      <p:sp>
        <p:nvSpPr>
          <p:cNvPr id="11" name="Text Placeholder 3">
            <a:extLst>
              <a:ext uri="{FF2B5EF4-FFF2-40B4-BE49-F238E27FC236}">
                <a16:creationId xmlns:a16="http://schemas.microsoft.com/office/drawing/2014/main" id="{9B90D515-F6C1-FAAB-EDA6-1758D9EFE9FE}"/>
              </a:ext>
            </a:extLst>
          </p:cNvPr>
          <p:cNvSpPr>
            <a:spLocks noGrp="1"/>
          </p:cNvSpPr>
          <p:nvPr>
            <p:ph type="body" sz="quarter" idx="11"/>
          </p:nvPr>
        </p:nvSpPr>
        <p:spPr>
          <a:xfrm>
            <a:off x="125635" y="4105062"/>
            <a:ext cx="8892729" cy="661045"/>
          </a:xfrm>
        </p:spPr>
        <p:txBody>
          <a:bodyPr/>
          <a:lstStyle/>
          <a:p>
            <a:r>
              <a:rPr lang="en-ES" dirty="0"/>
              <a:t>Fig. 20: </a:t>
            </a:r>
            <a:r>
              <a:rPr lang="en-US" dirty="0"/>
              <a:t>Centrality variation with </a:t>
            </a:r>
            <a:r>
              <a:rPr lang="el-GR" dirty="0"/>
              <a:t>α </a:t>
            </a:r>
            <a:r>
              <a:rPr lang="en-US" dirty="0"/>
              <a:t>and </a:t>
            </a:r>
            <a:r>
              <a:rPr lang="el-GR" dirty="0"/>
              <a:t>β: </a:t>
            </a:r>
            <a:r>
              <a:rPr lang="en-US" dirty="0"/>
              <a:t>Total number of edges |E| (1) and average centrality variation (Degree (2), </a:t>
            </a:r>
            <a:r>
              <a:rPr lang="en-US" dirty="0" err="1"/>
              <a:t>Betweeness</a:t>
            </a:r>
            <a:r>
              <a:rPr lang="en-US" dirty="0"/>
              <a:t> (3), Eigenvector (4) and Closeness (5)) plotted as a function of </a:t>
            </a:r>
            <a:r>
              <a:rPr lang="el-GR" dirty="0"/>
              <a:t>α </a:t>
            </a:r>
            <a:r>
              <a:rPr lang="en-US" dirty="0"/>
              <a:t>and </a:t>
            </a:r>
            <a:r>
              <a:rPr lang="el-GR" dirty="0"/>
              <a:t>β </a:t>
            </a:r>
            <a:r>
              <a:rPr lang="en-US" dirty="0"/>
              <a:t>in the initial range of [0, 60]. This becomes more uniform at larger extremes. </a:t>
            </a:r>
          </a:p>
          <a:p>
            <a:endParaRPr lang="en-ES" dirty="0"/>
          </a:p>
        </p:txBody>
      </p:sp>
      <p:sp>
        <p:nvSpPr>
          <p:cNvPr id="16" name="Text Placeholder 4">
            <a:extLst>
              <a:ext uri="{FF2B5EF4-FFF2-40B4-BE49-F238E27FC236}">
                <a16:creationId xmlns:a16="http://schemas.microsoft.com/office/drawing/2014/main" id="{5BEB781B-1A01-CCEC-AB45-D63E3D864EF5}"/>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709573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le 2">
                <a:extLst>
                  <a:ext uri="{FF2B5EF4-FFF2-40B4-BE49-F238E27FC236}">
                    <a16:creationId xmlns:a16="http://schemas.microsoft.com/office/drawing/2014/main" id="{33D804FE-7396-1095-7951-428633FBD3EF}"/>
                  </a:ext>
                </a:extLst>
              </p:cNvPr>
              <p:cNvSpPr>
                <a:spLocks noGrp="1"/>
              </p:cNvSpPr>
              <p:nvPr>
                <p:ph type="title"/>
              </p:nvPr>
            </p:nvSpPr>
            <p:spPr>
              <a:xfrm>
                <a:off x="1535348" y="451240"/>
                <a:ext cx="7449984" cy="1194652"/>
              </a:xfrm>
            </p:spPr>
            <p:txBody>
              <a:bodyPr/>
              <a:lstStyle/>
              <a:p>
                <a:r>
                  <a:rPr lang="en-ES" sz="3200" dirty="0"/>
                  <a:t>Distribution of </a:t>
                </a:r>
                <a14:m>
                  <m:oMath xmlns:m="http://schemas.openxmlformats.org/officeDocument/2006/math">
                    <m:r>
                      <a:rPr lang="es-ES" sz="3200" i="1">
                        <a:latin typeface="Cambria Math" panose="02040503050406030204" pitchFamily="18" charset="0"/>
                      </a:rPr>
                      <m:t>𝑁</m:t>
                    </m:r>
                    <m:r>
                      <a:rPr lang="es-ES" sz="3200" i="1">
                        <a:latin typeface="Cambria Math" panose="02040503050406030204" pitchFamily="18" charset="0"/>
                      </a:rPr>
                      <m:t>𝜎</m:t>
                    </m:r>
                  </m:oMath>
                </a14:m>
                <a:r>
                  <a:rPr lang="en-ES" sz="3200" dirty="0"/>
                  <a:t> above expected</a:t>
                </a:r>
              </a:p>
            </p:txBody>
          </p:sp>
        </mc:Choice>
        <mc:Fallback>
          <p:sp>
            <p:nvSpPr>
              <p:cNvPr id="3" name="Title 2">
                <a:extLst>
                  <a:ext uri="{FF2B5EF4-FFF2-40B4-BE49-F238E27FC236}">
                    <a16:creationId xmlns:a16="http://schemas.microsoft.com/office/drawing/2014/main" id="{33D804FE-7396-1095-7951-428633FBD3EF}"/>
                  </a:ext>
                </a:extLst>
              </p:cNvPr>
              <p:cNvSpPr>
                <a:spLocks noGrp="1" noRot="1" noChangeAspect="1" noMove="1" noResize="1" noEditPoints="1" noAdjustHandles="1" noChangeArrowheads="1" noChangeShapeType="1" noTextEdit="1"/>
              </p:cNvSpPr>
              <p:nvPr>
                <p:ph type="title"/>
              </p:nvPr>
            </p:nvSpPr>
            <p:spPr>
              <a:xfrm>
                <a:off x="1535348" y="451240"/>
                <a:ext cx="7449984" cy="1194652"/>
              </a:xfrm>
              <a:blipFill>
                <a:blip r:embed="rId2"/>
                <a:stretch>
                  <a:fillRect l="-3231"/>
                </a:stretch>
              </a:blipFill>
            </p:spPr>
            <p:txBody>
              <a:bodyPr/>
              <a:lstStyle/>
              <a:p>
                <a:r>
                  <a:rPr lang="en-ES">
                    <a:noFill/>
                  </a:rPr>
                  <a:t> </a:t>
                </a:r>
              </a:p>
            </p:txBody>
          </p:sp>
        </mc:Fallback>
      </mc:AlternateContent>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0EDEFBF-6A29-E3F3-FC4B-CD61FFF440FD}"/>
                  </a:ext>
                </a:extLst>
              </p:cNvPr>
              <p:cNvSpPr>
                <a:spLocks noGrp="1"/>
              </p:cNvSpPr>
              <p:nvPr>
                <p:ph type="body" sz="quarter" idx="11"/>
              </p:nvPr>
            </p:nvSpPr>
            <p:spPr>
              <a:xfrm>
                <a:off x="2157265" y="5328135"/>
                <a:ext cx="4987417" cy="339811"/>
              </a:xfrm>
            </p:spPr>
            <p:txBody>
              <a:bodyPr/>
              <a:lstStyle/>
              <a:p>
                <a:r>
                  <a:rPr lang="en-ES" dirty="0"/>
                  <a:t>Fig. 21: Distribution of </a:t>
                </a:r>
                <a14:m>
                  <m:oMath xmlns:m="http://schemas.openxmlformats.org/officeDocument/2006/math">
                    <m:r>
                      <a:rPr lang="es-ES" b="0" i="1" smtClean="0">
                        <a:latin typeface="Cambria Math" panose="02040503050406030204" pitchFamily="18" charset="0"/>
                      </a:rPr>
                      <m:t>𝑁</m:t>
                    </m:r>
                    <m:r>
                      <a:rPr lang="es-ES" b="0" i="1" smtClean="0">
                        <a:latin typeface="Cambria Math" panose="02040503050406030204" pitchFamily="18" charset="0"/>
                      </a:rPr>
                      <m:t>𝜎</m:t>
                    </m:r>
                  </m:oMath>
                </a14:m>
                <a:r>
                  <a:rPr lang="en-ES" dirty="0"/>
                  <a:t> above the expected number of connections. We can approximate it as a gaussian.</a:t>
                </a:r>
              </a:p>
            </p:txBody>
          </p:sp>
        </mc:Choice>
        <mc:Fallback>
          <p:sp>
            <p:nvSpPr>
              <p:cNvPr id="4" name="Text Placeholder 3">
                <a:extLst>
                  <a:ext uri="{FF2B5EF4-FFF2-40B4-BE49-F238E27FC236}">
                    <a16:creationId xmlns:a16="http://schemas.microsoft.com/office/drawing/2014/main" id="{20EDEFBF-6A29-E3F3-FC4B-CD61FFF440FD}"/>
                  </a:ext>
                </a:extLst>
              </p:cNvPr>
              <p:cNvSpPr>
                <a:spLocks noGrp="1" noRot="1" noChangeAspect="1" noMove="1" noResize="1" noEditPoints="1" noAdjustHandles="1" noChangeArrowheads="1" noChangeShapeType="1" noTextEdit="1"/>
              </p:cNvSpPr>
              <p:nvPr>
                <p:ph type="body" sz="quarter" idx="11"/>
              </p:nvPr>
            </p:nvSpPr>
            <p:spPr>
              <a:xfrm>
                <a:off x="2157265" y="5328135"/>
                <a:ext cx="4987417" cy="339811"/>
              </a:xfrm>
              <a:blipFill>
                <a:blip r:embed="rId3"/>
                <a:stretch>
                  <a:fillRect l="-1777" t="-14286" r="-2792" b="-35714"/>
                </a:stretch>
              </a:blipFill>
            </p:spPr>
            <p:txBody>
              <a:bodyPr/>
              <a:lstStyle/>
              <a:p>
                <a:r>
                  <a:rPr lang="en-ES">
                    <a:noFill/>
                  </a:rPr>
                  <a:t> </a:t>
                </a:r>
              </a:p>
            </p:txBody>
          </p:sp>
        </mc:Fallback>
      </mc:AlternateContent>
      <p:sp>
        <p:nvSpPr>
          <p:cNvPr id="11" name="Text Placeholder 4">
            <a:extLst>
              <a:ext uri="{FF2B5EF4-FFF2-40B4-BE49-F238E27FC236}">
                <a16:creationId xmlns:a16="http://schemas.microsoft.com/office/drawing/2014/main" id="{BB5EDA20-2EEC-761A-CDE2-8FD3A282A619}"/>
              </a:ext>
            </a:extLst>
          </p:cNvPr>
          <p:cNvSpPr txBox="1">
            <a:spLocks/>
          </p:cNvSpPr>
          <p:nvPr/>
        </p:nvSpPr>
        <p:spPr>
          <a:xfrm>
            <a:off x="7144683" y="534216"/>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pic>
        <p:nvPicPr>
          <p:cNvPr id="9" name="Picture 8" descr="Chart, bar chart&#10;&#10;Description automatically generated">
            <a:extLst>
              <a:ext uri="{FF2B5EF4-FFF2-40B4-BE49-F238E27FC236}">
                <a16:creationId xmlns:a16="http://schemas.microsoft.com/office/drawing/2014/main" id="{510FE28E-1000-7081-6314-EA458EBFD59F}"/>
              </a:ext>
            </a:extLst>
          </p:cNvPr>
          <p:cNvPicPr>
            <a:picLocks noChangeAspect="1"/>
          </p:cNvPicPr>
          <p:nvPr/>
        </p:nvPicPr>
        <p:blipFill>
          <a:blip r:embed="rId4"/>
          <a:stretch>
            <a:fillRect/>
          </a:stretch>
        </p:blipFill>
        <p:spPr>
          <a:xfrm>
            <a:off x="2157266" y="1750306"/>
            <a:ext cx="4829467" cy="3532140"/>
          </a:xfrm>
          <a:prstGeom prst="rect">
            <a:avLst/>
          </a:prstGeom>
        </p:spPr>
      </p:pic>
    </p:spTree>
    <p:extLst>
      <p:ext uri="{BB962C8B-B14F-4D97-AF65-F5344CB8AC3E}">
        <p14:creationId xmlns:p14="http://schemas.microsoft.com/office/powerpoint/2010/main" val="134008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68BF-2B77-C3EB-3879-E349922C4805}"/>
              </a:ext>
            </a:extLst>
          </p:cNvPr>
          <p:cNvSpPr>
            <a:spLocks noGrp="1"/>
          </p:cNvSpPr>
          <p:nvPr>
            <p:ph type="title"/>
          </p:nvPr>
        </p:nvSpPr>
        <p:spPr>
          <a:xfrm>
            <a:off x="3741611" y="201295"/>
            <a:ext cx="2016094" cy="1004835"/>
          </a:xfrm>
        </p:spPr>
        <p:txBody>
          <a:bodyPr/>
          <a:lstStyle/>
          <a:p>
            <a:r>
              <a:rPr lang="en-US" sz="3600" dirty="0"/>
              <a:t>P</a:t>
            </a:r>
            <a:r>
              <a:rPr lang="en-ES" sz="3600" dirty="0"/>
              <a:t>-values</a:t>
            </a:r>
          </a:p>
        </p:txBody>
      </p:sp>
      <p:pic>
        <p:nvPicPr>
          <p:cNvPr id="12" name="Picture 11" descr="Chart, bar chart&#10;&#10;Description automatically generated">
            <a:extLst>
              <a:ext uri="{FF2B5EF4-FFF2-40B4-BE49-F238E27FC236}">
                <a16:creationId xmlns:a16="http://schemas.microsoft.com/office/drawing/2014/main" id="{7C24BB72-6B97-9D5C-3BD8-6B1272B60253}"/>
              </a:ext>
            </a:extLst>
          </p:cNvPr>
          <p:cNvPicPr>
            <a:picLocks noChangeAspect="1"/>
          </p:cNvPicPr>
          <p:nvPr/>
        </p:nvPicPr>
        <p:blipFill>
          <a:blip r:embed="rId2"/>
          <a:stretch>
            <a:fillRect/>
          </a:stretch>
        </p:blipFill>
        <p:spPr>
          <a:xfrm>
            <a:off x="2146300" y="1643468"/>
            <a:ext cx="4851400" cy="3327400"/>
          </a:xfrm>
          <a:prstGeom prst="rect">
            <a:avLst/>
          </a:prstGeom>
        </p:spPr>
      </p:pic>
      <mc:AlternateContent xmlns:mc="http://schemas.openxmlformats.org/markup-compatibility/2006">
        <mc:Choice xmlns:a14="http://schemas.microsoft.com/office/drawing/2010/main" Requires="a14">
          <p:sp>
            <p:nvSpPr>
              <p:cNvPr id="8" name="Text Placeholder 3">
                <a:extLst>
                  <a:ext uri="{FF2B5EF4-FFF2-40B4-BE49-F238E27FC236}">
                    <a16:creationId xmlns:a16="http://schemas.microsoft.com/office/drawing/2014/main" id="{540D785D-3853-848A-D535-E68A6A36EF36}"/>
                  </a:ext>
                </a:extLst>
              </p:cNvPr>
              <p:cNvSpPr>
                <a:spLocks noGrp="1"/>
              </p:cNvSpPr>
              <p:nvPr>
                <p:ph type="body" sz="quarter" idx="11"/>
              </p:nvPr>
            </p:nvSpPr>
            <p:spPr>
              <a:xfrm>
                <a:off x="2146301" y="5044626"/>
                <a:ext cx="4948956" cy="339811"/>
              </a:xfrm>
            </p:spPr>
            <p:txBody>
              <a:bodyPr/>
              <a:lstStyle/>
              <a:p>
                <a:r>
                  <a:rPr lang="en-ES" dirty="0"/>
                  <a:t>Fig. 22: Distribution of </a:t>
                </a:r>
                <a14:m>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m:t>
                    </m:r>
                  </m:oMath>
                </a14:m>
                <a:r>
                  <a:rPr lang="en-ES" dirty="0"/>
                  <a:t>values for each centrality measure, compared over 100 simulated trials of method 3 (distribution of N).</a:t>
                </a:r>
              </a:p>
            </p:txBody>
          </p:sp>
        </mc:Choice>
        <mc:Fallback>
          <p:sp>
            <p:nvSpPr>
              <p:cNvPr id="8" name="Text Placeholder 3">
                <a:extLst>
                  <a:ext uri="{FF2B5EF4-FFF2-40B4-BE49-F238E27FC236}">
                    <a16:creationId xmlns:a16="http://schemas.microsoft.com/office/drawing/2014/main" id="{540D785D-3853-848A-D535-E68A6A36EF36}"/>
                  </a:ext>
                </a:extLst>
              </p:cNvPr>
              <p:cNvSpPr>
                <a:spLocks noGrp="1" noRot="1" noChangeAspect="1" noMove="1" noResize="1" noEditPoints="1" noAdjustHandles="1" noChangeArrowheads="1" noChangeShapeType="1" noTextEdit="1"/>
              </p:cNvSpPr>
              <p:nvPr>
                <p:ph type="body" sz="quarter" idx="11"/>
              </p:nvPr>
            </p:nvSpPr>
            <p:spPr>
              <a:xfrm>
                <a:off x="2146301" y="5044626"/>
                <a:ext cx="4948956" cy="339811"/>
              </a:xfrm>
              <a:blipFill>
                <a:blip r:embed="rId3"/>
                <a:stretch>
                  <a:fillRect l="-1790" t="-14815" r="-512" b="-37037"/>
                </a:stretch>
              </a:blipFill>
            </p:spPr>
            <p:txBody>
              <a:bodyPr/>
              <a:lstStyle/>
              <a:p>
                <a:r>
                  <a:rPr lang="en-ES">
                    <a:noFill/>
                  </a:rPr>
                  <a:t> </a:t>
                </a:r>
              </a:p>
            </p:txBody>
          </p:sp>
        </mc:Fallback>
      </mc:AlternateContent>
      <p:sp>
        <p:nvSpPr>
          <p:cNvPr id="9" name="Text Placeholder 4">
            <a:extLst>
              <a:ext uri="{FF2B5EF4-FFF2-40B4-BE49-F238E27FC236}">
                <a16:creationId xmlns:a16="http://schemas.microsoft.com/office/drawing/2014/main" id="{8FB7F451-B5C1-699D-FC1E-B710465B854D}"/>
              </a:ext>
            </a:extLst>
          </p:cNvPr>
          <p:cNvSpPr txBox="1">
            <a:spLocks/>
          </p:cNvSpPr>
          <p:nvPr/>
        </p:nvSpPr>
        <p:spPr>
          <a:xfrm>
            <a:off x="7144683" y="534216"/>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4130687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12E0F-B214-732A-23D1-234A99215475}"/>
              </a:ext>
            </a:extLst>
          </p:cNvPr>
          <p:cNvSpPr>
            <a:spLocks noGrp="1"/>
          </p:cNvSpPr>
          <p:nvPr>
            <p:ph type="title"/>
          </p:nvPr>
        </p:nvSpPr>
        <p:spPr>
          <a:xfrm>
            <a:off x="3010829" y="186498"/>
            <a:ext cx="3601176" cy="1209785"/>
          </a:xfrm>
        </p:spPr>
        <p:txBody>
          <a:bodyPr/>
          <a:lstStyle/>
          <a:p>
            <a:r>
              <a:rPr lang="en-ES" dirty="0"/>
              <a:t>Correlations</a:t>
            </a:r>
          </a:p>
        </p:txBody>
      </p:sp>
      <p:pic>
        <p:nvPicPr>
          <p:cNvPr id="7" name="Picture 6" descr="Chart&#10;&#10;Description automatically generated">
            <a:extLst>
              <a:ext uri="{FF2B5EF4-FFF2-40B4-BE49-F238E27FC236}">
                <a16:creationId xmlns:a16="http://schemas.microsoft.com/office/drawing/2014/main" id="{EB9E2E4B-22C4-D60C-3FD7-1F5D0F727986}"/>
              </a:ext>
            </a:extLst>
          </p:cNvPr>
          <p:cNvPicPr>
            <a:picLocks noChangeAspect="1"/>
          </p:cNvPicPr>
          <p:nvPr/>
        </p:nvPicPr>
        <p:blipFill>
          <a:blip r:embed="rId2"/>
          <a:stretch>
            <a:fillRect/>
          </a:stretch>
        </p:blipFill>
        <p:spPr>
          <a:xfrm>
            <a:off x="2124254" y="1479619"/>
            <a:ext cx="5447424" cy="4158425"/>
          </a:xfrm>
          <a:prstGeom prst="rect">
            <a:avLst/>
          </a:prstGeom>
        </p:spPr>
      </p:pic>
      <mc:AlternateContent xmlns:mc="http://schemas.openxmlformats.org/markup-compatibility/2006">
        <mc:Choice xmlns:a14="http://schemas.microsoft.com/office/drawing/2010/main" Requires="a14">
          <p:sp>
            <p:nvSpPr>
              <p:cNvPr id="8" name="Text Placeholder 3">
                <a:extLst>
                  <a:ext uri="{FF2B5EF4-FFF2-40B4-BE49-F238E27FC236}">
                    <a16:creationId xmlns:a16="http://schemas.microsoft.com/office/drawing/2014/main" id="{49F98CE8-9ABB-738E-92C3-E40133012AE9}"/>
                  </a:ext>
                </a:extLst>
              </p:cNvPr>
              <p:cNvSpPr>
                <a:spLocks noGrp="1"/>
              </p:cNvSpPr>
              <p:nvPr>
                <p:ph type="body" sz="quarter" idx="11"/>
              </p:nvPr>
            </p:nvSpPr>
            <p:spPr>
              <a:xfrm>
                <a:off x="2096428" y="5729286"/>
                <a:ext cx="5475249" cy="339811"/>
              </a:xfrm>
            </p:spPr>
            <p:txBody>
              <a:bodyPr/>
              <a:lstStyle/>
              <a:p>
                <a:r>
                  <a:rPr lang="en-ES" dirty="0"/>
                  <a:t>Fig. 23: </a:t>
                </a:r>
                <a:r>
                  <a:rPr lang="es-ES" dirty="0" err="1"/>
                  <a:t>Average</a:t>
                </a:r>
                <a:r>
                  <a:rPr lang="es-ES" dirty="0"/>
                  <a:t> Pearson </a:t>
                </a:r>
                <a:r>
                  <a:rPr lang="es-ES" dirty="0" err="1"/>
                  <a:t>correlation</a:t>
                </a:r>
                <a:r>
                  <a:rPr lang="es-ES" dirty="0"/>
                  <a:t> </a:t>
                </a:r>
                <a:r>
                  <a:rPr lang="es-ES" dirty="0" err="1"/>
                  <a:t>of</a:t>
                </a:r>
                <a:r>
                  <a:rPr lang="es-ES" dirty="0"/>
                  <a:t> </a:t>
                </a:r>
                <a:r>
                  <a:rPr lang="es-ES" dirty="0" err="1"/>
                  <a:t>centrality</a:t>
                </a:r>
                <a:r>
                  <a:rPr lang="es-ES" dirty="0"/>
                  <a:t> </a:t>
                </a:r>
                <a:r>
                  <a:rPr lang="es-ES" dirty="0" err="1"/>
                  <a:t>measures</a:t>
                </a:r>
                <a:r>
                  <a:rPr lang="es-ES" dirty="0"/>
                  <a:t> </a:t>
                </a:r>
                <a:r>
                  <a:rPr lang="es-ES" dirty="0" err="1"/>
                  <a:t>for</a:t>
                </a:r>
                <a:r>
                  <a:rPr lang="es-ES" dirty="0"/>
                  <a:t> </a:t>
                </a:r>
                <a:r>
                  <a:rPr lang="es-ES" dirty="0" err="1"/>
                  <a:t>weekly</a:t>
                </a:r>
                <a:r>
                  <a:rPr lang="es-ES" dirty="0"/>
                  <a:t> and </a:t>
                </a:r>
                <a14:m>
                  <m:oMath xmlns:m="http://schemas.openxmlformats.org/officeDocument/2006/math">
                    <m:r>
                      <a:rPr lang="es-ES" b="0" i="1" smtClean="0">
                        <a:latin typeface="Cambria Math" panose="02040503050406030204" pitchFamily="18" charset="0"/>
                      </a:rPr>
                      <m:t>𝑁</m:t>
                    </m:r>
                    <m:r>
                      <a:rPr lang="es-ES" b="0" i="1" smtClean="0">
                        <a:latin typeface="Cambria Math" panose="02040503050406030204" pitchFamily="18" charset="0"/>
                      </a:rPr>
                      <m:t>𝜎</m:t>
                    </m:r>
                  </m:oMath>
                </a14:m>
                <a:r>
                  <a:rPr lang="en-ES" dirty="0"/>
                  <a:t> thresholds.</a:t>
                </a:r>
              </a:p>
            </p:txBody>
          </p:sp>
        </mc:Choice>
        <mc:Fallback>
          <p:sp>
            <p:nvSpPr>
              <p:cNvPr id="8" name="Text Placeholder 3">
                <a:extLst>
                  <a:ext uri="{FF2B5EF4-FFF2-40B4-BE49-F238E27FC236}">
                    <a16:creationId xmlns:a16="http://schemas.microsoft.com/office/drawing/2014/main" id="{49F98CE8-9ABB-738E-92C3-E40133012AE9}"/>
                  </a:ext>
                </a:extLst>
              </p:cNvPr>
              <p:cNvSpPr>
                <a:spLocks noGrp="1" noRot="1" noChangeAspect="1" noMove="1" noResize="1" noEditPoints="1" noAdjustHandles="1" noChangeArrowheads="1" noChangeShapeType="1" noTextEdit="1"/>
              </p:cNvSpPr>
              <p:nvPr>
                <p:ph type="body" sz="quarter" idx="11"/>
              </p:nvPr>
            </p:nvSpPr>
            <p:spPr>
              <a:xfrm>
                <a:off x="2096428" y="5729286"/>
                <a:ext cx="5475249" cy="339811"/>
              </a:xfrm>
              <a:blipFill>
                <a:blip r:embed="rId3"/>
                <a:stretch>
                  <a:fillRect l="-1852" t="-14286" b="-32143"/>
                </a:stretch>
              </a:blipFill>
            </p:spPr>
            <p:txBody>
              <a:bodyPr/>
              <a:lstStyle/>
              <a:p>
                <a:r>
                  <a:rPr lang="en-ES">
                    <a:noFill/>
                  </a:rPr>
                  <a:t> </a:t>
                </a:r>
              </a:p>
            </p:txBody>
          </p:sp>
        </mc:Fallback>
      </mc:AlternateContent>
      <p:sp>
        <p:nvSpPr>
          <p:cNvPr id="9" name="Text Placeholder 4">
            <a:extLst>
              <a:ext uri="{FF2B5EF4-FFF2-40B4-BE49-F238E27FC236}">
                <a16:creationId xmlns:a16="http://schemas.microsoft.com/office/drawing/2014/main" id="{B7B05C55-4759-9CED-0E65-54A88D732D59}"/>
              </a:ext>
            </a:extLst>
          </p:cNvPr>
          <p:cNvSpPr txBox="1">
            <a:spLocks/>
          </p:cNvSpPr>
          <p:nvPr/>
        </p:nvSpPr>
        <p:spPr>
          <a:xfrm>
            <a:off x="7144683" y="534216"/>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267825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78858" y="-38281"/>
            <a:ext cx="4881718" cy="1450252"/>
          </a:xfrm>
        </p:spPr>
        <p:txBody>
          <a:bodyPr/>
          <a:lstStyle/>
          <a:p>
            <a:pPr algn="ctr"/>
            <a:r>
              <a:rPr lang="en-US" sz="4800" dirty="0"/>
              <a:t>Introduction</a:t>
            </a:r>
          </a:p>
        </p:txBody>
      </p:sp>
      <p:sp>
        <p:nvSpPr>
          <p:cNvPr id="4" name="Text Placeholder 3"/>
          <p:cNvSpPr>
            <a:spLocks noGrp="1"/>
          </p:cNvSpPr>
          <p:nvPr>
            <p:ph type="body" sz="quarter" idx="11"/>
          </p:nvPr>
        </p:nvSpPr>
        <p:spPr>
          <a:xfrm>
            <a:off x="1412983" y="5336019"/>
            <a:ext cx="3058361" cy="339811"/>
          </a:xfrm>
        </p:spPr>
        <p:txBody>
          <a:bodyPr/>
          <a:lstStyle/>
          <a:p>
            <a:r>
              <a:rPr lang="en-US" dirty="0"/>
              <a:t>Fig. 2: Populated sparrow feeder and the RFID detection hardware.</a:t>
            </a:r>
          </a:p>
        </p:txBody>
      </p:sp>
      <p:sp>
        <p:nvSpPr>
          <p:cNvPr id="7" name="Text Placeholder 4">
            <a:extLst>
              <a:ext uri="{FF2B5EF4-FFF2-40B4-BE49-F238E27FC236}">
                <a16:creationId xmlns:a16="http://schemas.microsoft.com/office/drawing/2014/main" id="{86582D85-CFBB-D645-0BDF-C321A10B178A}"/>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pic>
        <p:nvPicPr>
          <p:cNvPr id="13" name="Picture Placeholder 12" descr="A couple of birds on a branch&#10;&#10;Description automatically generated with low confidence">
            <a:extLst>
              <a:ext uri="{FF2B5EF4-FFF2-40B4-BE49-F238E27FC236}">
                <a16:creationId xmlns:a16="http://schemas.microsoft.com/office/drawing/2014/main" id="{C8258DF7-3D6B-EDEF-3C32-1E9C28523763}"/>
              </a:ext>
            </a:extLst>
          </p:cNvPr>
          <p:cNvPicPr>
            <a:picLocks noGrp="1" noChangeAspect="1"/>
          </p:cNvPicPr>
          <p:nvPr>
            <p:ph type="pic" sz="quarter" idx="12"/>
          </p:nvPr>
        </p:nvPicPr>
        <p:blipFill>
          <a:blip r:embed="rId3"/>
          <a:srcRect l="645" r="645"/>
          <a:stretch>
            <a:fillRect/>
          </a:stretch>
        </p:blipFill>
        <p:spPr>
          <a:xfrm>
            <a:off x="4672656" y="1938366"/>
            <a:ext cx="2992563" cy="3286260"/>
          </a:xfrm>
        </p:spPr>
      </p:pic>
      <p:pic>
        <p:nvPicPr>
          <p:cNvPr id="15" name="Picture 14" descr="A picture containing outdoor, ground&#10;&#10;Description automatically generated">
            <a:extLst>
              <a:ext uri="{FF2B5EF4-FFF2-40B4-BE49-F238E27FC236}">
                <a16:creationId xmlns:a16="http://schemas.microsoft.com/office/drawing/2014/main" id="{55D6CF4F-6F19-F87F-4E89-5F1550DAA4CA}"/>
              </a:ext>
            </a:extLst>
          </p:cNvPr>
          <p:cNvPicPr>
            <a:picLocks noChangeAspect="1"/>
          </p:cNvPicPr>
          <p:nvPr/>
        </p:nvPicPr>
        <p:blipFill>
          <a:blip r:embed="rId4"/>
          <a:stretch>
            <a:fillRect/>
          </a:stretch>
        </p:blipFill>
        <p:spPr>
          <a:xfrm>
            <a:off x="1412983" y="1938366"/>
            <a:ext cx="3058361" cy="3301088"/>
          </a:xfrm>
          <a:prstGeom prst="rect">
            <a:avLst/>
          </a:prstGeom>
        </p:spPr>
      </p:pic>
      <p:sp>
        <p:nvSpPr>
          <p:cNvPr id="16" name="Text Placeholder 3">
            <a:extLst>
              <a:ext uri="{FF2B5EF4-FFF2-40B4-BE49-F238E27FC236}">
                <a16:creationId xmlns:a16="http://schemas.microsoft.com/office/drawing/2014/main" id="{26A13130-CC56-966F-D2B6-617E3F3FA30F}"/>
              </a:ext>
            </a:extLst>
          </p:cNvPr>
          <p:cNvSpPr txBox="1">
            <a:spLocks/>
          </p:cNvSpPr>
          <p:nvPr/>
        </p:nvSpPr>
        <p:spPr>
          <a:xfrm>
            <a:off x="4672656" y="5336018"/>
            <a:ext cx="3058361" cy="339811"/>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Fig. 3: Sparrows with an RFID tag attached to their leg.</a:t>
            </a:r>
          </a:p>
        </p:txBody>
      </p:sp>
      <p:sp>
        <p:nvSpPr>
          <p:cNvPr id="10" name="Title 2">
            <a:extLst>
              <a:ext uri="{FF2B5EF4-FFF2-40B4-BE49-F238E27FC236}">
                <a16:creationId xmlns:a16="http://schemas.microsoft.com/office/drawing/2014/main" id="{F6326226-E5AC-74BB-8CE6-FC9CBF8652C8}"/>
              </a:ext>
            </a:extLst>
          </p:cNvPr>
          <p:cNvSpPr txBox="1">
            <a:spLocks/>
          </p:cNvSpPr>
          <p:nvPr/>
        </p:nvSpPr>
        <p:spPr>
          <a:xfrm>
            <a:off x="5138697" y="1290342"/>
            <a:ext cx="2060480" cy="574850"/>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pPr algn="ctr"/>
            <a:r>
              <a:rPr lang="en-US" sz="2800" dirty="0"/>
              <a:t>Sparrows</a:t>
            </a:r>
          </a:p>
        </p:txBody>
      </p:sp>
      <p:sp>
        <p:nvSpPr>
          <p:cNvPr id="11" name="Title 2">
            <a:extLst>
              <a:ext uri="{FF2B5EF4-FFF2-40B4-BE49-F238E27FC236}">
                <a16:creationId xmlns:a16="http://schemas.microsoft.com/office/drawing/2014/main" id="{EB721093-3BFB-18B2-D293-F9CC58A0537E}"/>
              </a:ext>
            </a:extLst>
          </p:cNvPr>
          <p:cNvSpPr txBox="1">
            <a:spLocks/>
          </p:cNvSpPr>
          <p:nvPr/>
        </p:nvSpPr>
        <p:spPr>
          <a:xfrm>
            <a:off x="1911923" y="1290343"/>
            <a:ext cx="2060480" cy="574849"/>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pPr algn="ctr"/>
            <a:r>
              <a:rPr lang="en-US" sz="2800" dirty="0"/>
              <a:t>Lundy Island</a:t>
            </a:r>
          </a:p>
        </p:txBody>
      </p:sp>
    </p:spTree>
    <p:extLst>
      <p:ext uri="{BB962C8B-B14F-4D97-AF65-F5344CB8AC3E}">
        <p14:creationId xmlns:p14="http://schemas.microsoft.com/office/powerpoint/2010/main" val="1786097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CB75B1-ED0A-77E7-0DBC-4B55ED7415CB}"/>
              </a:ext>
            </a:extLst>
          </p:cNvPr>
          <p:cNvSpPr>
            <a:spLocks noGrp="1"/>
          </p:cNvSpPr>
          <p:nvPr>
            <p:ph type="title"/>
          </p:nvPr>
        </p:nvSpPr>
        <p:spPr>
          <a:xfrm>
            <a:off x="2678333" y="223967"/>
            <a:ext cx="4114801" cy="1499860"/>
          </a:xfrm>
        </p:spPr>
        <p:txBody>
          <a:bodyPr/>
          <a:lstStyle/>
          <a:p>
            <a:r>
              <a:rPr lang="en-ES" sz="4800" dirty="0"/>
              <a:t>Data Overview</a:t>
            </a:r>
          </a:p>
        </p:txBody>
      </p:sp>
      <p:pic>
        <p:nvPicPr>
          <p:cNvPr id="10" name="Picture 9" descr="Chart, histogram&#10;&#10;Description automatically generated">
            <a:extLst>
              <a:ext uri="{FF2B5EF4-FFF2-40B4-BE49-F238E27FC236}">
                <a16:creationId xmlns:a16="http://schemas.microsoft.com/office/drawing/2014/main" id="{11F06E36-45AC-67C4-FBDB-B872781DEBD6}"/>
              </a:ext>
            </a:extLst>
          </p:cNvPr>
          <p:cNvPicPr>
            <a:picLocks noChangeAspect="1"/>
          </p:cNvPicPr>
          <p:nvPr/>
        </p:nvPicPr>
        <p:blipFill>
          <a:blip r:embed="rId3"/>
          <a:stretch>
            <a:fillRect/>
          </a:stretch>
        </p:blipFill>
        <p:spPr>
          <a:xfrm>
            <a:off x="286983" y="2392551"/>
            <a:ext cx="4145759" cy="2998200"/>
          </a:xfrm>
          <a:prstGeom prst="rect">
            <a:avLst/>
          </a:prstGeom>
        </p:spPr>
      </p:pic>
      <p:pic>
        <p:nvPicPr>
          <p:cNvPr id="19" name="Picture 18" descr="Chart, histogram&#10;&#10;Description automatically generated">
            <a:extLst>
              <a:ext uri="{FF2B5EF4-FFF2-40B4-BE49-F238E27FC236}">
                <a16:creationId xmlns:a16="http://schemas.microsoft.com/office/drawing/2014/main" id="{D2E9B0B7-CD81-CFAF-8EA3-3B0AE4580535}"/>
              </a:ext>
            </a:extLst>
          </p:cNvPr>
          <p:cNvPicPr>
            <a:picLocks noChangeAspect="1"/>
          </p:cNvPicPr>
          <p:nvPr/>
        </p:nvPicPr>
        <p:blipFill>
          <a:blip r:embed="rId4"/>
          <a:stretch>
            <a:fillRect/>
          </a:stretch>
        </p:blipFill>
        <p:spPr>
          <a:xfrm>
            <a:off x="4714032" y="2399382"/>
            <a:ext cx="4145761" cy="2998201"/>
          </a:xfrm>
          <a:prstGeom prst="rect">
            <a:avLst/>
          </a:prstGeom>
        </p:spPr>
      </p:pic>
      <p:sp>
        <p:nvSpPr>
          <p:cNvPr id="9" name="Text Placeholder 3">
            <a:extLst>
              <a:ext uri="{FF2B5EF4-FFF2-40B4-BE49-F238E27FC236}">
                <a16:creationId xmlns:a16="http://schemas.microsoft.com/office/drawing/2014/main" id="{F8BFFE11-5378-48D0-0BA0-EBE4B9D47D8D}"/>
              </a:ext>
            </a:extLst>
          </p:cNvPr>
          <p:cNvSpPr txBox="1">
            <a:spLocks/>
          </p:cNvSpPr>
          <p:nvPr/>
        </p:nvSpPr>
        <p:spPr>
          <a:xfrm>
            <a:off x="152807" y="5527352"/>
            <a:ext cx="8524009" cy="772391"/>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Fig. 4: Sparrow data distribution during both seasons: </a:t>
            </a:r>
          </a:p>
          <a:p>
            <a:pPr marL="228600" indent="-228600">
              <a:buAutoNum type="alphaLcParenR"/>
            </a:pPr>
            <a:r>
              <a:rPr lang="en-US" dirty="0"/>
              <a:t>RFID readings recorded from day 0 to 92 (season 1) and 0 to 88 (season 2). </a:t>
            </a:r>
          </a:p>
          <a:p>
            <a:pPr marL="228600" indent="-228600">
              <a:buAutoNum type="alphaLcParenR"/>
            </a:pPr>
            <a:r>
              <a:rPr lang="en-US" dirty="0" err="1"/>
              <a:t>Cummulative</a:t>
            </a:r>
            <a:r>
              <a:rPr lang="en-US" dirty="0"/>
              <a:t> RFID readings during a day.</a:t>
            </a:r>
          </a:p>
          <a:p>
            <a:endParaRPr lang="en-US" dirty="0"/>
          </a:p>
        </p:txBody>
      </p:sp>
      <p:sp>
        <p:nvSpPr>
          <p:cNvPr id="5" name="TextBox 4">
            <a:extLst>
              <a:ext uri="{FF2B5EF4-FFF2-40B4-BE49-F238E27FC236}">
                <a16:creationId xmlns:a16="http://schemas.microsoft.com/office/drawing/2014/main" id="{BBD058D7-2A33-AEC8-287C-0EE7D68CE4D2}"/>
              </a:ext>
            </a:extLst>
          </p:cNvPr>
          <p:cNvSpPr txBox="1"/>
          <p:nvPr/>
        </p:nvSpPr>
        <p:spPr>
          <a:xfrm>
            <a:off x="0" y="2399382"/>
            <a:ext cx="320922" cy="276999"/>
          </a:xfrm>
          <a:prstGeom prst="rect">
            <a:avLst/>
          </a:prstGeom>
          <a:noFill/>
        </p:spPr>
        <p:txBody>
          <a:bodyPr wrap="none" rtlCol="0">
            <a:spAutoFit/>
          </a:bodyPr>
          <a:lstStyle/>
          <a:p>
            <a:r>
              <a:rPr lang="en-ES" sz="1200" dirty="0"/>
              <a:t>a)</a:t>
            </a:r>
          </a:p>
        </p:txBody>
      </p:sp>
      <p:sp>
        <p:nvSpPr>
          <p:cNvPr id="12" name="TextBox 11">
            <a:extLst>
              <a:ext uri="{FF2B5EF4-FFF2-40B4-BE49-F238E27FC236}">
                <a16:creationId xmlns:a16="http://schemas.microsoft.com/office/drawing/2014/main" id="{D7F65744-727C-A6DD-7774-2AD8D67D6FB7}"/>
              </a:ext>
            </a:extLst>
          </p:cNvPr>
          <p:cNvSpPr txBox="1"/>
          <p:nvPr/>
        </p:nvSpPr>
        <p:spPr>
          <a:xfrm>
            <a:off x="4414812" y="2383586"/>
            <a:ext cx="320922" cy="276999"/>
          </a:xfrm>
          <a:prstGeom prst="rect">
            <a:avLst/>
          </a:prstGeom>
          <a:noFill/>
        </p:spPr>
        <p:txBody>
          <a:bodyPr wrap="none" rtlCol="0">
            <a:spAutoFit/>
          </a:bodyPr>
          <a:lstStyle/>
          <a:p>
            <a:r>
              <a:rPr lang="en-ES" sz="1200" dirty="0"/>
              <a:t>b)</a:t>
            </a:r>
          </a:p>
        </p:txBody>
      </p:sp>
      <p:sp>
        <p:nvSpPr>
          <p:cNvPr id="22" name="Text Placeholder 4">
            <a:extLst>
              <a:ext uri="{FF2B5EF4-FFF2-40B4-BE49-F238E27FC236}">
                <a16:creationId xmlns:a16="http://schemas.microsoft.com/office/drawing/2014/main" id="{23121192-1EFC-2E73-F1B0-3767B92BC6AE}"/>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CA658DD-D2F2-EBDB-D465-34DD35FDC2A0}"/>
                  </a:ext>
                </a:extLst>
              </p:cNvPr>
              <p:cNvSpPr txBox="1"/>
              <p:nvPr/>
            </p:nvSpPr>
            <p:spPr>
              <a:xfrm>
                <a:off x="286982" y="1460348"/>
                <a:ext cx="5396187" cy="830997"/>
              </a:xfrm>
              <a:prstGeom prst="rect">
                <a:avLst/>
              </a:prstGeom>
              <a:noFill/>
            </p:spPr>
            <p:txBody>
              <a:bodyPr wrap="square" rtlCol="0">
                <a:spAutoFit/>
              </a:bodyPr>
              <a:lstStyle/>
              <a:p>
                <a:pPr marL="285750" indent="-285750">
                  <a:buFont typeface="Arial" panose="020B0604020202020204" pitchFamily="34" charset="0"/>
                  <a:buChar char="•"/>
                </a:pPr>
                <a:r>
                  <a:rPr lang="en-ES" sz="1600" dirty="0"/>
                  <a:t>Data from </a:t>
                </a:r>
                <a:r>
                  <a:rPr lang="en-US" sz="1600" dirty="0">
                    <a:solidFill>
                      <a:srgbClr val="002548"/>
                    </a:solidFill>
                  </a:rPr>
                  <a:t>Jammie Dunning and Alex Chan </a:t>
                </a:r>
                <a:r>
                  <a:rPr lang="en-ES" sz="1600" dirty="0"/>
                  <a:t>[3]</a:t>
                </a:r>
              </a:p>
              <a:p>
                <a:pPr marL="285750" indent="-285750">
                  <a:buFont typeface="Arial" panose="020B0604020202020204" pitchFamily="34" charset="0"/>
                  <a:buChar char="•"/>
                </a:pPr>
                <a14:m>
                  <m:oMath xmlns:m="http://schemas.openxmlformats.org/officeDocument/2006/math">
                    <m:r>
                      <a:rPr lang="es-ES" sz="1600" b="0" i="1" smtClean="0">
                        <a:latin typeface="Cambria Math" panose="02040503050406030204" pitchFamily="18" charset="0"/>
                      </a:rPr>
                      <m:t>410</m:t>
                    </m:r>
                    <m:r>
                      <a:rPr lang="es-ES" sz="1600" b="0" i="1" smtClean="0">
                        <a:latin typeface="Cambria Math" panose="02040503050406030204" pitchFamily="18" charset="0"/>
                      </a:rPr>
                      <m:t>𝑘</m:t>
                    </m:r>
                  </m:oMath>
                </a14:m>
                <a:r>
                  <a:rPr lang="en-ES" sz="1600" dirty="0"/>
                  <a:t> data points</a:t>
                </a:r>
              </a:p>
              <a:p>
                <a:pPr marL="285750" indent="-285750">
                  <a:buFont typeface="Arial" panose="020B0604020202020204" pitchFamily="34" charset="0"/>
                  <a:buChar char="•"/>
                </a:pPr>
                <a14:m>
                  <m:oMath xmlns:m="http://schemas.openxmlformats.org/officeDocument/2006/math">
                    <m:r>
                      <a:rPr lang="es-ES" sz="1600" b="0" i="1" smtClean="0">
                        <a:latin typeface="Cambria Math" panose="02040503050406030204" pitchFamily="18" charset="0"/>
                      </a:rPr>
                      <m:t>70%</m:t>
                    </m:r>
                  </m:oMath>
                </a14:m>
                <a:r>
                  <a:rPr lang="en-ES" sz="1600" dirty="0"/>
                  <a:t> in the first season</a:t>
                </a:r>
              </a:p>
            </p:txBody>
          </p:sp>
        </mc:Choice>
        <mc:Fallback>
          <p:sp>
            <p:nvSpPr>
              <p:cNvPr id="16" name="TextBox 15">
                <a:extLst>
                  <a:ext uri="{FF2B5EF4-FFF2-40B4-BE49-F238E27FC236}">
                    <a16:creationId xmlns:a16="http://schemas.microsoft.com/office/drawing/2014/main" id="{1CA658DD-D2F2-EBDB-D465-34DD35FDC2A0}"/>
                  </a:ext>
                </a:extLst>
              </p:cNvPr>
              <p:cNvSpPr txBox="1">
                <a:spLocks noRot="1" noChangeAspect="1" noMove="1" noResize="1" noEditPoints="1" noAdjustHandles="1" noChangeArrowheads="1" noChangeShapeType="1" noTextEdit="1"/>
              </p:cNvSpPr>
              <p:nvPr/>
            </p:nvSpPr>
            <p:spPr>
              <a:xfrm>
                <a:off x="286982" y="1460348"/>
                <a:ext cx="5396187" cy="830997"/>
              </a:xfrm>
              <a:prstGeom prst="rect">
                <a:avLst/>
              </a:prstGeom>
              <a:blipFill>
                <a:blip r:embed="rId5"/>
                <a:stretch>
                  <a:fillRect l="-469" t="-3030" b="-9091"/>
                </a:stretch>
              </a:blipFill>
            </p:spPr>
            <p:txBody>
              <a:bodyPr/>
              <a:lstStyle/>
              <a:p>
                <a:r>
                  <a:rPr lang="en-ES">
                    <a:noFill/>
                  </a:rPr>
                  <a:t> </a:t>
                </a:r>
              </a:p>
            </p:txBody>
          </p:sp>
        </mc:Fallback>
      </mc:AlternateContent>
    </p:spTree>
    <p:extLst>
      <p:ext uri="{BB962C8B-B14F-4D97-AF65-F5344CB8AC3E}">
        <p14:creationId xmlns:p14="http://schemas.microsoft.com/office/powerpoint/2010/main" val="425373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0853" y="680973"/>
            <a:ext cx="7351633" cy="1042304"/>
          </a:xfrm>
        </p:spPr>
        <p:txBody>
          <a:bodyPr/>
          <a:lstStyle/>
          <a:p>
            <a:r>
              <a:rPr lang="en-US" sz="4800" dirty="0"/>
              <a:t> The making of a network</a:t>
            </a:r>
          </a:p>
        </p:txBody>
      </p:sp>
      <p:sp>
        <p:nvSpPr>
          <p:cNvPr id="11" name="Text Placeholder 4">
            <a:extLst>
              <a:ext uri="{FF2B5EF4-FFF2-40B4-BE49-F238E27FC236}">
                <a16:creationId xmlns:a16="http://schemas.microsoft.com/office/drawing/2014/main" id="{683AF3E4-24B1-76FD-03B8-672B083116CF}"/>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
        <p:nvSpPr>
          <p:cNvPr id="14" name="TextBox 13">
            <a:extLst>
              <a:ext uri="{FF2B5EF4-FFF2-40B4-BE49-F238E27FC236}">
                <a16:creationId xmlns:a16="http://schemas.microsoft.com/office/drawing/2014/main" id="{76C54474-1CD2-1DA4-B26C-4BB08D9C4F7F}"/>
              </a:ext>
            </a:extLst>
          </p:cNvPr>
          <p:cNvSpPr txBox="1"/>
          <p:nvPr/>
        </p:nvSpPr>
        <p:spPr>
          <a:xfrm>
            <a:off x="0" y="2689175"/>
            <a:ext cx="9144000" cy="646331"/>
          </a:xfrm>
          <a:prstGeom prst="rect">
            <a:avLst/>
          </a:prstGeom>
          <a:noFill/>
        </p:spPr>
        <p:txBody>
          <a:bodyPr wrap="square">
            <a:spAutoFit/>
          </a:bodyPr>
          <a:lstStyle/>
          <a:p>
            <a:pPr algn="ctr"/>
            <a:r>
              <a:rPr lang="en-US" sz="1800" i="1" dirty="0">
                <a:effectLst/>
              </a:rPr>
              <a:t>Definition 1: </a:t>
            </a:r>
            <a:r>
              <a:rPr lang="en-US" sz="1800" b="1" dirty="0">
                <a:effectLst/>
              </a:rPr>
              <a:t>Alpha (</a:t>
            </a:r>
            <a:r>
              <a:rPr lang="el-GR" sz="1800" b="1" dirty="0">
                <a:effectLst/>
              </a:rPr>
              <a:t>α) </a:t>
            </a:r>
            <a:r>
              <a:rPr lang="en-US" sz="1800" dirty="0">
                <a:effectLst/>
              </a:rPr>
              <a:t>is the minimum time of absence of a sparrow for the next time it appears at the feeder (a new RFID reading) to be considered a new landing. </a:t>
            </a:r>
            <a:endParaRPr lang="en-US" dirty="0"/>
          </a:p>
        </p:txBody>
      </p:sp>
      <p:sp>
        <p:nvSpPr>
          <p:cNvPr id="15" name="TextBox 14">
            <a:extLst>
              <a:ext uri="{FF2B5EF4-FFF2-40B4-BE49-F238E27FC236}">
                <a16:creationId xmlns:a16="http://schemas.microsoft.com/office/drawing/2014/main" id="{30EA13A4-A987-C725-AB9C-164190A19642}"/>
              </a:ext>
            </a:extLst>
          </p:cNvPr>
          <p:cNvSpPr txBox="1"/>
          <p:nvPr/>
        </p:nvSpPr>
        <p:spPr>
          <a:xfrm>
            <a:off x="-141514" y="3670041"/>
            <a:ext cx="9144000" cy="923330"/>
          </a:xfrm>
          <a:prstGeom prst="rect">
            <a:avLst/>
          </a:prstGeom>
          <a:noFill/>
        </p:spPr>
        <p:txBody>
          <a:bodyPr wrap="square" rtlCol="0">
            <a:spAutoFit/>
          </a:bodyPr>
          <a:lstStyle/>
          <a:p>
            <a:pPr algn="ctr"/>
            <a:r>
              <a:rPr lang="en-US" i="1" dirty="0"/>
              <a:t>Definition 2: </a:t>
            </a:r>
            <a:r>
              <a:rPr lang="en-US" b="1" dirty="0"/>
              <a:t>Beta (</a:t>
            </a:r>
            <a:r>
              <a:rPr lang="el-GR" b="1" dirty="0"/>
              <a:t>β) </a:t>
            </a:r>
            <a:r>
              <a:rPr lang="en-US" dirty="0"/>
              <a:t>is the maximum landing time separation between two different sparrows to be considered a connection/edge in our network. </a:t>
            </a:r>
          </a:p>
          <a:p>
            <a:endParaRPr lang="en-E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53822C4-0209-8F92-6405-772F1745EB3D}"/>
                  </a:ext>
                </a:extLst>
              </p:cNvPr>
              <p:cNvSpPr txBox="1"/>
              <p:nvPr/>
            </p:nvSpPr>
            <p:spPr>
              <a:xfrm>
                <a:off x="479502" y="1845993"/>
                <a:ext cx="8184995" cy="646331"/>
              </a:xfrm>
              <a:prstGeom prst="rect">
                <a:avLst/>
              </a:prstGeom>
              <a:noFill/>
            </p:spPr>
            <p:txBody>
              <a:bodyPr wrap="square">
                <a:spAutoFit/>
              </a:bodyPr>
              <a:lstStyle/>
              <a:p>
                <a:pPr algn="ctr"/>
                <a:r>
                  <a:rPr lang="en-US" b="1" dirty="0"/>
                  <a:t>·Nodes</a:t>
                </a:r>
                <a:r>
                  <a:rPr lang="en-US" dirty="0"/>
                  <a:t> </a:t>
                </a:r>
                <a14:m>
                  <m:oMath xmlns:m="http://schemas.openxmlformats.org/officeDocument/2006/math">
                    <m:r>
                      <a:rPr lang="es-ES" i="1">
                        <a:latin typeface="Cambria Math" panose="02040503050406030204" pitchFamily="18" charset="0"/>
                      </a:rPr>
                      <m:t>→</m:t>
                    </m:r>
                  </m:oMath>
                </a14:m>
                <a:r>
                  <a:rPr lang="en-US" dirty="0"/>
                  <a:t> Sparrows</a:t>
                </a:r>
              </a:p>
              <a:p>
                <a:pPr algn="ctr"/>
                <a:r>
                  <a:rPr lang="en-US" b="1" dirty="0"/>
                  <a:t>·Edges</a:t>
                </a:r>
                <a:r>
                  <a:rPr lang="en-US" dirty="0"/>
                  <a:t> </a:t>
                </a:r>
                <a14:m>
                  <m:oMath xmlns:m="http://schemas.openxmlformats.org/officeDocument/2006/math">
                    <m:r>
                      <a:rPr lang="es-ES" i="1">
                        <a:latin typeface="Cambria Math" panose="02040503050406030204" pitchFamily="18" charset="0"/>
                      </a:rPr>
                      <m:t>→</m:t>
                    </m:r>
                  </m:oMath>
                </a14:m>
                <a:r>
                  <a:rPr lang="en-US" dirty="0"/>
                  <a:t> Social connections (from synchronous activities [4][5])</a:t>
                </a:r>
              </a:p>
            </p:txBody>
          </p:sp>
        </mc:Choice>
        <mc:Fallback>
          <p:sp>
            <p:nvSpPr>
              <p:cNvPr id="16" name="TextBox 15">
                <a:extLst>
                  <a:ext uri="{FF2B5EF4-FFF2-40B4-BE49-F238E27FC236}">
                    <a16:creationId xmlns:a16="http://schemas.microsoft.com/office/drawing/2014/main" id="{253822C4-0209-8F92-6405-772F1745EB3D}"/>
                  </a:ext>
                </a:extLst>
              </p:cNvPr>
              <p:cNvSpPr txBox="1">
                <a:spLocks noRot="1" noChangeAspect="1" noMove="1" noResize="1" noEditPoints="1" noAdjustHandles="1" noChangeArrowheads="1" noChangeShapeType="1" noTextEdit="1"/>
              </p:cNvSpPr>
              <p:nvPr/>
            </p:nvSpPr>
            <p:spPr>
              <a:xfrm>
                <a:off x="479502" y="1845993"/>
                <a:ext cx="8184995" cy="646331"/>
              </a:xfrm>
              <a:prstGeom prst="rect">
                <a:avLst/>
              </a:prstGeom>
              <a:blipFill>
                <a:blip r:embed="rId3"/>
                <a:stretch>
                  <a:fillRect t="-3846" b="-13462"/>
                </a:stretch>
              </a:blipFill>
            </p:spPr>
            <p:txBody>
              <a:bodyPr/>
              <a:lstStyle/>
              <a:p>
                <a:r>
                  <a:rPr lang="en-ES">
                    <a:noFill/>
                  </a:rPr>
                  <a:t> </a:t>
                </a:r>
              </a:p>
            </p:txBody>
          </p:sp>
        </mc:Fallback>
      </mc:AlternateContent>
      <p:pic>
        <p:nvPicPr>
          <p:cNvPr id="19" name="Picture 18" descr="A picture containing schematic&#10;&#10;Description automatically generated">
            <a:extLst>
              <a:ext uri="{FF2B5EF4-FFF2-40B4-BE49-F238E27FC236}">
                <a16:creationId xmlns:a16="http://schemas.microsoft.com/office/drawing/2014/main" id="{67E5CB31-7DBF-B3CD-3FD6-705CE6F58EEA}"/>
              </a:ext>
            </a:extLst>
          </p:cNvPr>
          <p:cNvPicPr>
            <a:picLocks noChangeAspect="1"/>
          </p:cNvPicPr>
          <p:nvPr/>
        </p:nvPicPr>
        <p:blipFill>
          <a:blip r:embed="rId4"/>
          <a:stretch>
            <a:fillRect/>
          </a:stretch>
        </p:blipFill>
        <p:spPr>
          <a:xfrm>
            <a:off x="995238" y="4747012"/>
            <a:ext cx="1397000" cy="1244600"/>
          </a:xfrm>
          <a:prstGeom prst="rect">
            <a:avLst/>
          </a:prstGeom>
        </p:spPr>
      </p:pic>
      <p:pic>
        <p:nvPicPr>
          <p:cNvPr id="21" name="Picture 20" descr="Diagram&#10;&#10;Description automatically generated with low confidence">
            <a:extLst>
              <a:ext uri="{FF2B5EF4-FFF2-40B4-BE49-F238E27FC236}">
                <a16:creationId xmlns:a16="http://schemas.microsoft.com/office/drawing/2014/main" id="{C4B4A7D9-5AFD-B483-6439-D15BE3679A4D}"/>
              </a:ext>
            </a:extLst>
          </p:cNvPr>
          <p:cNvPicPr>
            <a:picLocks noChangeAspect="1"/>
          </p:cNvPicPr>
          <p:nvPr/>
        </p:nvPicPr>
        <p:blipFill>
          <a:blip r:embed="rId5"/>
          <a:stretch>
            <a:fillRect/>
          </a:stretch>
        </p:blipFill>
        <p:spPr>
          <a:xfrm>
            <a:off x="3832124" y="4673287"/>
            <a:ext cx="1479752" cy="1318325"/>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3A68D7B7-4125-E9A0-A268-2B6757E99A94}"/>
              </a:ext>
            </a:extLst>
          </p:cNvPr>
          <p:cNvPicPr>
            <a:picLocks noChangeAspect="1"/>
          </p:cNvPicPr>
          <p:nvPr/>
        </p:nvPicPr>
        <p:blipFill>
          <a:blip r:embed="rId6"/>
          <a:stretch>
            <a:fillRect/>
          </a:stretch>
        </p:blipFill>
        <p:spPr>
          <a:xfrm>
            <a:off x="6751762" y="4637406"/>
            <a:ext cx="1560299" cy="1390085"/>
          </a:xfrm>
          <a:prstGeom prst="rect">
            <a:avLst/>
          </a:prstGeom>
        </p:spPr>
      </p:pic>
      <p:cxnSp>
        <p:nvCxnSpPr>
          <p:cNvPr id="25" name="Straight Arrow Connector 24">
            <a:extLst>
              <a:ext uri="{FF2B5EF4-FFF2-40B4-BE49-F238E27FC236}">
                <a16:creationId xmlns:a16="http://schemas.microsoft.com/office/drawing/2014/main" id="{9679F8D1-0569-F1A5-4D56-B2A3FE097A47}"/>
              </a:ext>
            </a:extLst>
          </p:cNvPr>
          <p:cNvCxnSpPr>
            <a:cxnSpLocks/>
          </p:cNvCxnSpPr>
          <p:nvPr/>
        </p:nvCxnSpPr>
        <p:spPr>
          <a:xfrm>
            <a:off x="2776654" y="5274526"/>
            <a:ext cx="5352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ED953C5-ADF2-B5EF-1194-2AF6243A4E7A}"/>
              </a:ext>
            </a:extLst>
          </p:cNvPr>
          <p:cNvCxnSpPr>
            <a:cxnSpLocks/>
          </p:cNvCxnSpPr>
          <p:nvPr/>
        </p:nvCxnSpPr>
        <p:spPr>
          <a:xfrm>
            <a:off x="5828372" y="5270808"/>
            <a:ext cx="5352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1F3DF4AC-2CAD-2597-C433-8B8B8D835996}"/>
              </a:ext>
            </a:extLst>
          </p:cNvPr>
          <p:cNvSpPr txBox="1"/>
          <p:nvPr/>
        </p:nvSpPr>
        <p:spPr>
          <a:xfrm>
            <a:off x="2865442" y="6071528"/>
            <a:ext cx="3413114" cy="276999"/>
          </a:xfrm>
          <a:prstGeom prst="rect">
            <a:avLst/>
          </a:prstGeom>
          <a:noFill/>
        </p:spPr>
        <p:txBody>
          <a:bodyPr wrap="none" rtlCol="0">
            <a:spAutoFit/>
          </a:bodyPr>
          <a:lstStyle/>
          <a:p>
            <a:r>
              <a:rPr lang="en-US" sz="1200" dirty="0"/>
              <a:t>Change in Network structure as we increase</a:t>
            </a:r>
            <a:r>
              <a:rPr lang="en-ES" sz="1200" dirty="0"/>
              <a:t> </a:t>
            </a:r>
            <a:r>
              <a:rPr lang="el-GR" sz="1200" dirty="0"/>
              <a:t>β</a:t>
            </a:r>
            <a:endParaRPr lang="en-ES" sz="1200" dirty="0"/>
          </a:p>
        </p:txBody>
      </p:sp>
    </p:spTree>
    <p:extLst>
      <p:ext uri="{BB962C8B-B14F-4D97-AF65-F5344CB8AC3E}">
        <p14:creationId xmlns:p14="http://schemas.microsoft.com/office/powerpoint/2010/main" val="188177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6EFB42EB-0F93-22C6-1FEB-463932AFAECD}"/>
              </a:ext>
            </a:extLst>
          </p:cNvPr>
          <p:cNvSpPr txBox="1">
            <a:spLocks/>
          </p:cNvSpPr>
          <p:nvPr/>
        </p:nvSpPr>
        <p:spPr>
          <a:xfrm>
            <a:off x="477124" y="1527820"/>
            <a:ext cx="4073650" cy="2072071"/>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2800" kern="1200">
                <a:solidFill>
                  <a:srgbClr val="000000"/>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400" dirty="0"/>
              <a:t>Network measures:</a:t>
            </a:r>
            <a:endParaRPr lang="en-US" sz="1800" dirty="0"/>
          </a:p>
          <a:p>
            <a:pPr algn="ctr"/>
            <a:r>
              <a:rPr lang="en-US" sz="1800" dirty="0"/>
              <a:t>·Average shortest path </a:t>
            </a:r>
          </a:p>
          <a:p>
            <a:pPr algn="ctr"/>
            <a:r>
              <a:rPr lang="en-US" sz="1800" dirty="0"/>
              <a:t>·Eccentricity</a:t>
            </a:r>
          </a:p>
          <a:p>
            <a:pPr algn="ctr"/>
            <a:r>
              <a:rPr lang="en-US" sz="1800" dirty="0"/>
              <a:t>·Community detection (greedy modularity maximization) [6] </a:t>
            </a:r>
          </a:p>
          <a:p>
            <a:pPr algn="ctr"/>
            <a:endParaRPr lang="en-US" sz="1800" dirty="0"/>
          </a:p>
        </p:txBody>
      </p:sp>
      <p:sp>
        <p:nvSpPr>
          <p:cNvPr id="9" name="Title 2">
            <a:extLst>
              <a:ext uri="{FF2B5EF4-FFF2-40B4-BE49-F238E27FC236}">
                <a16:creationId xmlns:a16="http://schemas.microsoft.com/office/drawing/2014/main" id="{7DCBF6C5-2B63-D66C-CB23-3E04AF71E11A}"/>
              </a:ext>
            </a:extLst>
          </p:cNvPr>
          <p:cNvSpPr txBox="1">
            <a:spLocks/>
          </p:cNvSpPr>
          <p:nvPr/>
        </p:nvSpPr>
        <p:spPr>
          <a:xfrm>
            <a:off x="2587261" y="381270"/>
            <a:ext cx="4844147" cy="1042304"/>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r>
              <a:rPr lang="en-US" sz="4800" dirty="0"/>
              <a:t>Network analysis </a:t>
            </a:r>
          </a:p>
        </p:txBody>
      </p:sp>
      <p:sp>
        <p:nvSpPr>
          <p:cNvPr id="13" name="Subtitle 1">
            <a:extLst>
              <a:ext uri="{FF2B5EF4-FFF2-40B4-BE49-F238E27FC236}">
                <a16:creationId xmlns:a16="http://schemas.microsoft.com/office/drawing/2014/main" id="{FEA8F86C-D021-9871-4240-BCCF42A7C51C}"/>
              </a:ext>
            </a:extLst>
          </p:cNvPr>
          <p:cNvSpPr txBox="1">
            <a:spLocks/>
          </p:cNvSpPr>
          <p:nvPr/>
        </p:nvSpPr>
        <p:spPr>
          <a:xfrm>
            <a:off x="4312081" y="1495001"/>
            <a:ext cx="4844147" cy="2339104"/>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2800" kern="1200">
                <a:solidFill>
                  <a:srgbClr val="000000"/>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400" dirty="0"/>
              <a:t>Centrality measures:</a:t>
            </a:r>
          </a:p>
          <a:p>
            <a:pPr algn="ctr"/>
            <a:r>
              <a:rPr lang="en-US" sz="1800" dirty="0"/>
              <a:t>·Degree</a:t>
            </a:r>
          </a:p>
          <a:p>
            <a:pPr algn="ctr"/>
            <a:r>
              <a:rPr lang="en-US" sz="1800" dirty="0"/>
              <a:t>·Betweenness (proportion of geodesics)</a:t>
            </a:r>
          </a:p>
          <a:p>
            <a:pPr algn="ctr"/>
            <a:r>
              <a:rPr lang="en-US" sz="1800" dirty="0"/>
              <a:t>·Closeness (average of geodesic distance)</a:t>
            </a:r>
          </a:p>
          <a:p>
            <a:pPr algn="ctr"/>
            <a:r>
              <a:rPr lang="en-US" sz="1800" dirty="0"/>
              <a:t>·Eigenvector (importance of geodesic)</a:t>
            </a:r>
          </a:p>
        </p:txBody>
      </p:sp>
      <p:sp>
        <p:nvSpPr>
          <p:cNvPr id="17" name="Text Placeholder 4">
            <a:extLst>
              <a:ext uri="{FF2B5EF4-FFF2-40B4-BE49-F238E27FC236}">
                <a16:creationId xmlns:a16="http://schemas.microsoft.com/office/drawing/2014/main" id="{B38AD931-FD73-5F9C-00D3-9D735122DDC7}"/>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grpSp>
        <p:nvGrpSpPr>
          <p:cNvPr id="25" name="Group 24">
            <a:extLst>
              <a:ext uri="{FF2B5EF4-FFF2-40B4-BE49-F238E27FC236}">
                <a16:creationId xmlns:a16="http://schemas.microsoft.com/office/drawing/2014/main" id="{DBCFD058-1056-C98E-8C95-93EC86F9F9A9}"/>
              </a:ext>
            </a:extLst>
          </p:cNvPr>
          <p:cNvGrpSpPr/>
          <p:nvPr/>
        </p:nvGrpSpPr>
        <p:grpSpPr>
          <a:xfrm>
            <a:off x="2043753" y="3082948"/>
            <a:ext cx="5003736" cy="3264017"/>
            <a:chOff x="1989644" y="2882226"/>
            <a:chExt cx="5003736" cy="3264017"/>
          </a:xfrm>
        </p:grpSpPr>
        <p:sp>
          <p:nvSpPr>
            <p:cNvPr id="18" name="Text Placeholder 3">
              <a:extLst>
                <a:ext uri="{FF2B5EF4-FFF2-40B4-BE49-F238E27FC236}">
                  <a16:creationId xmlns:a16="http://schemas.microsoft.com/office/drawing/2014/main" id="{B090BB38-0C41-7563-2312-07FF7E42FAB5}"/>
                </a:ext>
              </a:extLst>
            </p:cNvPr>
            <p:cNvSpPr txBox="1">
              <a:spLocks/>
            </p:cNvSpPr>
            <p:nvPr/>
          </p:nvSpPr>
          <p:spPr>
            <a:xfrm>
              <a:off x="2836058" y="5850943"/>
              <a:ext cx="4073650" cy="295300"/>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Fig. 7: Centrality measures comparison. Modified from [7].</a:t>
              </a:r>
            </a:p>
            <a:p>
              <a:endParaRPr lang="en-US" dirty="0"/>
            </a:p>
          </p:txBody>
        </p:sp>
        <p:pic>
          <p:nvPicPr>
            <p:cNvPr id="19" name="Picture 18" descr="Diagram&#10;&#10;Description automatically generated">
              <a:extLst>
                <a:ext uri="{FF2B5EF4-FFF2-40B4-BE49-F238E27FC236}">
                  <a16:creationId xmlns:a16="http://schemas.microsoft.com/office/drawing/2014/main" id="{CC2A9CFB-FD01-BE39-44B8-F1FFCDA459D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20000" contrast="5000"/>
                      </a14:imgEffect>
                    </a14:imgLayer>
                  </a14:imgProps>
                </a:ext>
              </a:extLst>
            </a:blip>
            <a:stretch>
              <a:fillRect/>
            </a:stretch>
          </p:blipFill>
          <p:spPr>
            <a:xfrm>
              <a:off x="2459840" y="2882226"/>
              <a:ext cx="4533540" cy="3097171"/>
            </a:xfrm>
            <a:prstGeom prst="rect">
              <a:avLst/>
            </a:prstGeom>
            <a:noFill/>
          </p:spPr>
        </p:pic>
        <p:pic>
          <p:nvPicPr>
            <p:cNvPr id="20" name="Picture 19">
              <a:extLst>
                <a:ext uri="{FF2B5EF4-FFF2-40B4-BE49-F238E27FC236}">
                  <a16:creationId xmlns:a16="http://schemas.microsoft.com/office/drawing/2014/main" id="{813CB5E8-449C-29A4-671C-9BE97F80210B}"/>
                </a:ext>
              </a:extLst>
            </p:cNvPr>
            <p:cNvPicPr>
              <a:picLocks noChangeAspect="1"/>
            </p:cNvPicPr>
            <p:nvPr/>
          </p:nvPicPr>
          <p:blipFill>
            <a:blip r:embed="rId5"/>
            <a:stretch>
              <a:fillRect/>
            </a:stretch>
          </p:blipFill>
          <p:spPr>
            <a:xfrm>
              <a:off x="4161671" y="3410558"/>
              <a:ext cx="1257300" cy="622300"/>
            </a:xfrm>
            <a:prstGeom prst="rect">
              <a:avLst/>
            </a:prstGeom>
          </p:spPr>
        </p:pic>
        <p:pic>
          <p:nvPicPr>
            <p:cNvPr id="22" name="Picture 21">
              <a:extLst>
                <a:ext uri="{FF2B5EF4-FFF2-40B4-BE49-F238E27FC236}">
                  <a16:creationId xmlns:a16="http://schemas.microsoft.com/office/drawing/2014/main" id="{4D544DDF-0A8F-2331-7A1E-C70FF55C4E6F}"/>
                </a:ext>
              </a:extLst>
            </p:cNvPr>
            <p:cNvPicPr>
              <a:picLocks noChangeAspect="1"/>
            </p:cNvPicPr>
            <p:nvPr/>
          </p:nvPicPr>
          <p:blipFill>
            <a:blip r:embed="rId5"/>
            <a:stretch>
              <a:fillRect/>
            </a:stretch>
          </p:blipFill>
          <p:spPr>
            <a:xfrm>
              <a:off x="4395491" y="3569681"/>
              <a:ext cx="1257300" cy="622300"/>
            </a:xfrm>
            <a:prstGeom prst="rect">
              <a:avLst/>
            </a:prstGeom>
          </p:spPr>
        </p:pic>
        <p:pic>
          <p:nvPicPr>
            <p:cNvPr id="23" name="Picture 22">
              <a:extLst>
                <a:ext uri="{FF2B5EF4-FFF2-40B4-BE49-F238E27FC236}">
                  <a16:creationId xmlns:a16="http://schemas.microsoft.com/office/drawing/2014/main" id="{FBA9F739-50A6-C55D-95E4-902896954E6D}"/>
                </a:ext>
              </a:extLst>
            </p:cNvPr>
            <p:cNvPicPr>
              <a:picLocks noChangeAspect="1"/>
            </p:cNvPicPr>
            <p:nvPr/>
          </p:nvPicPr>
          <p:blipFill>
            <a:blip r:embed="rId5"/>
            <a:stretch>
              <a:fillRect/>
            </a:stretch>
          </p:blipFill>
          <p:spPr>
            <a:xfrm>
              <a:off x="5581288" y="5093927"/>
              <a:ext cx="1257300" cy="622300"/>
            </a:xfrm>
            <a:prstGeom prst="rect">
              <a:avLst/>
            </a:prstGeom>
          </p:spPr>
        </p:pic>
        <p:pic>
          <p:nvPicPr>
            <p:cNvPr id="24" name="Picture 23">
              <a:extLst>
                <a:ext uri="{FF2B5EF4-FFF2-40B4-BE49-F238E27FC236}">
                  <a16:creationId xmlns:a16="http://schemas.microsoft.com/office/drawing/2014/main" id="{872EAE9F-4DB9-51FA-12AD-EC88011680B9}"/>
                </a:ext>
              </a:extLst>
            </p:cNvPr>
            <p:cNvPicPr>
              <a:picLocks noChangeAspect="1"/>
            </p:cNvPicPr>
            <p:nvPr/>
          </p:nvPicPr>
          <p:blipFill>
            <a:blip r:embed="rId5"/>
            <a:stretch>
              <a:fillRect/>
            </a:stretch>
          </p:blipFill>
          <p:spPr>
            <a:xfrm>
              <a:off x="1989644" y="4938076"/>
              <a:ext cx="1257300" cy="484281"/>
            </a:xfrm>
            <a:prstGeom prst="rect">
              <a:avLst/>
            </a:prstGeom>
          </p:spPr>
        </p:pic>
        <p:sp>
          <p:nvSpPr>
            <p:cNvPr id="21" name="TextBox 20">
              <a:extLst>
                <a:ext uri="{FF2B5EF4-FFF2-40B4-BE49-F238E27FC236}">
                  <a16:creationId xmlns:a16="http://schemas.microsoft.com/office/drawing/2014/main" id="{93CEF069-BB2B-D6C6-97C3-247A6ED15296}"/>
                </a:ext>
              </a:extLst>
            </p:cNvPr>
            <p:cNvSpPr txBox="1"/>
            <p:nvPr/>
          </p:nvSpPr>
          <p:spPr>
            <a:xfrm>
              <a:off x="3881732" y="3694304"/>
              <a:ext cx="1414170" cy="338554"/>
            </a:xfrm>
            <a:prstGeom prst="rect">
              <a:avLst/>
            </a:prstGeom>
            <a:noFill/>
          </p:spPr>
          <p:txBody>
            <a:bodyPr wrap="none" rtlCol="0">
              <a:spAutoFit/>
            </a:bodyPr>
            <a:lstStyle/>
            <a:p>
              <a:r>
                <a:rPr lang="en-ES" sz="1600" i="1" dirty="0"/>
                <a:t>Betweenness</a:t>
              </a:r>
            </a:p>
          </p:txBody>
        </p:sp>
        <p:sp>
          <p:nvSpPr>
            <p:cNvPr id="26" name="TextBox 25">
              <a:extLst>
                <a:ext uri="{FF2B5EF4-FFF2-40B4-BE49-F238E27FC236}">
                  <a16:creationId xmlns:a16="http://schemas.microsoft.com/office/drawing/2014/main" id="{B9082C14-73F5-B648-9D24-13CD58E4B99E}"/>
                </a:ext>
              </a:extLst>
            </p:cNvPr>
            <p:cNvSpPr txBox="1"/>
            <p:nvPr/>
          </p:nvSpPr>
          <p:spPr>
            <a:xfrm>
              <a:off x="4788228" y="3922595"/>
              <a:ext cx="1021433" cy="307777"/>
            </a:xfrm>
            <a:prstGeom prst="rect">
              <a:avLst/>
            </a:prstGeom>
            <a:noFill/>
          </p:spPr>
          <p:txBody>
            <a:bodyPr wrap="none" rtlCol="0">
              <a:spAutoFit/>
            </a:bodyPr>
            <a:lstStyle/>
            <a:p>
              <a:r>
                <a:rPr lang="en-ES" sz="1400" i="1" dirty="0"/>
                <a:t>Closeness</a:t>
              </a:r>
            </a:p>
          </p:txBody>
        </p:sp>
        <p:sp>
          <p:nvSpPr>
            <p:cNvPr id="27" name="TextBox 26">
              <a:extLst>
                <a:ext uri="{FF2B5EF4-FFF2-40B4-BE49-F238E27FC236}">
                  <a16:creationId xmlns:a16="http://schemas.microsoft.com/office/drawing/2014/main" id="{288FAB1E-D68D-3133-D563-B6A83EFFD85E}"/>
                </a:ext>
              </a:extLst>
            </p:cNvPr>
            <p:cNvSpPr txBox="1"/>
            <p:nvPr/>
          </p:nvSpPr>
          <p:spPr>
            <a:xfrm>
              <a:off x="5470735" y="5093927"/>
              <a:ext cx="771365" cy="307777"/>
            </a:xfrm>
            <a:prstGeom prst="rect">
              <a:avLst/>
            </a:prstGeom>
            <a:noFill/>
          </p:spPr>
          <p:txBody>
            <a:bodyPr wrap="none" rtlCol="0">
              <a:spAutoFit/>
            </a:bodyPr>
            <a:lstStyle/>
            <a:p>
              <a:r>
                <a:rPr lang="en-ES" sz="1400" i="1" dirty="0"/>
                <a:t>Degree</a:t>
              </a:r>
            </a:p>
          </p:txBody>
        </p:sp>
        <p:sp>
          <p:nvSpPr>
            <p:cNvPr id="28" name="TextBox 27">
              <a:extLst>
                <a:ext uri="{FF2B5EF4-FFF2-40B4-BE49-F238E27FC236}">
                  <a16:creationId xmlns:a16="http://schemas.microsoft.com/office/drawing/2014/main" id="{E7CF7986-CFDC-172C-4788-FA213CBF5F1E}"/>
                </a:ext>
              </a:extLst>
            </p:cNvPr>
            <p:cNvSpPr txBox="1"/>
            <p:nvPr/>
          </p:nvSpPr>
          <p:spPr>
            <a:xfrm>
              <a:off x="2061018" y="4844791"/>
              <a:ext cx="1130438" cy="307777"/>
            </a:xfrm>
            <a:prstGeom prst="rect">
              <a:avLst/>
            </a:prstGeom>
            <a:noFill/>
          </p:spPr>
          <p:txBody>
            <a:bodyPr wrap="none" rtlCol="0">
              <a:spAutoFit/>
            </a:bodyPr>
            <a:lstStyle/>
            <a:p>
              <a:r>
                <a:rPr lang="en-ES" sz="1400" i="1" dirty="0"/>
                <a:t>Eigenvector</a:t>
              </a:r>
            </a:p>
          </p:txBody>
        </p:sp>
      </p:grpSp>
    </p:spTree>
    <p:extLst>
      <p:ext uri="{BB962C8B-B14F-4D97-AF65-F5344CB8AC3E}">
        <p14:creationId xmlns:p14="http://schemas.microsoft.com/office/powerpoint/2010/main" val="184495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0852" y="808744"/>
            <a:ext cx="8084634" cy="528145"/>
          </a:xfrm>
        </p:spPr>
        <p:txBody>
          <a:bodyPr/>
          <a:lstStyle/>
          <a:p>
            <a:r>
              <a:rPr lang="en-US" sz="4800" dirty="0"/>
              <a:t>Looking for </a:t>
            </a:r>
            <a:r>
              <a:rPr lang="el-GR" sz="4800" b="1" dirty="0">
                <a:latin typeface="CMMI10"/>
              </a:rPr>
              <a:t>α </a:t>
            </a:r>
            <a:r>
              <a:rPr lang="es-ES" sz="4800" dirty="0">
                <a:latin typeface="CMMI10"/>
              </a:rPr>
              <a:t>and </a:t>
            </a:r>
            <a:r>
              <a:rPr lang="el-GR" sz="4800" b="1" dirty="0"/>
              <a:t>β</a:t>
            </a:r>
            <a:endParaRPr lang="en-US" sz="4800" dirty="0"/>
          </a:p>
        </p:txBody>
      </p:sp>
      <p:pic>
        <p:nvPicPr>
          <p:cNvPr id="11" name="Picture 10" descr="Chart, histogram&#10;&#10;Description automatically generated">
            <a:extLst>
              <a:ext uri="{FF2B5EF4-FFF2-40B4-BE49-F238E27FC236}">
                <a16:creationId xmlns:a16="http://schemas.microsoft.com/office/drawing/2014/main" id="{E8618D94-E143-143A-9E77-3E893B75BF08}"/>
              </a:ext>
            </a:extLst>
          </p:cNvPr>
          <p:cNvPicPr>
            <a:picLocks noChangeAspect="1"/>
          </p:cNvPicPr>
          <p:nvPr/>
        </p:nvPicPr>
        <p:blipFill>
          <a:blip r:embed="rId3"/>
          <a:stretch>
            <a:fillRect/>
          </a:stretch>
        </p:blipFill>
        <p:spPr>
          <a:xfrm>
            <a:off x="172331" y="2675550"/>
            <a:ext cx="4409794" cy="3020629"/>
          </a:xfrm>
          <a:prstGeom prst="rect">
            <a:avLst/>
          </a:prstGeom>
        </p:spPr>
      </p:pic>
      <p:pic>
        <p:nvPicPr>
          <p:cNvPr id="14" name="Picture 13" descr="Chart, line chart&#10;&#10;Description automatically generated">
            <a:extLst>
              <a:ext uri="{FF2B5EF4-FFF2-40B4-BE49-F238E27FC236}">
                <a16:creationId xmlns:a16="http://schemas.microsoft.com/office/drawing/2014/main" id="{AC69121C-C7DA-EA94-C7E6-6FE8C33D2A97}"/>
              </a:ext>
            </a:extLst>
          </p:cNvPr>
          <p:cNvPicPr>
            <a:picLocks noChangeAspect="1"/>
          </p:cNvPicPr>
          <p:nvPr/>
        </p:nvPicPr>
        <p:blipFill>
          <a:blip r:embed="rId4"/>
          <a:stretch>
            <a:fillRect/>
          </a:stretch>
        </p:blipFill>
        <p:spPr>
          <a:xfrm>
            <a:off x="4731798" y="2675550"/>
            <a:ext cx="4170211" cy="3020628"/>
          </a:xfrm>
          <a:prstGeom prst="rect">
            <a:avLst/>
          </a:prstGeom>
        </p:spPr>
      </p:pic>
      <p:sp>
        <p:nvSpPr>
          <p:cNvPr id="13" name="TextBox 12">
            <a:extLst>
              <a:ext uri="{FF2B5EF4-FFF2-40B4-BE49-F238E27FC236}">
                <a16:creationId xmlns:a16="http://schemas.microsoft.com/office/drawing/2014/main" id="{07D75B32-A294-3D61-7018-AD91C87DE93F}"/>
              </a:ext>
            </a:extLst>
          </p:cNvPr>
          <p:cNvSpPr txBox="1"/>
          <p:nvPr/>
        </p:nvSpPr>
        <p:spPr>
          <a:xfrm>
            <a:off x="4717841" y="5744663"/>
            <a:ext cx="4247474" cy="646331"/>
          </a:xfrm>
          <a:prstGeom prst="rect">
            <a:avLst/>
          </a:prstGeom>
          <a:noFill/>
        </p:spPr>
        <p:txBody>
          <a:bodyPr wrap="square">
            <a:spAutoFit/>
          </a:bodyPr>
          <a:lstStyle/>
          <a:p>
            <a:r>
              <a:rPr lang="en-US" sz="1200" dirty="0"/>
              <a:t>Fig. 9: log-log plot variation of number of landing in both seasons. </a:t>
            </a:r>
            <a:r>
              <a:rPr lang="el-GR" sz="1200" dirty="0"/>
              <a:t>α </a:t>
            </a:r>
            <a:r>
              <a:rPr lang="en-US" sz="1200" dirty="0"/>
              <a:t>in the range [0,500]s. </a:t>
            </a:r>
          </a:p>
          <a:p>
            <a:endParaRPr lang="en-ES" sz="1200" dirty="0"/>
          </a:p>
        </p:txBody>
      </p:sp>
      <p:sp>
        <p:nvSpPr>
          <p:cNvPr id="17" name="TextBox 16">
            <a:extLst>
              <a:ext uri="{FF2B5EF4-FFF2-40B4-BE49-F238E27FC236}">
                <a16:creationId xmlns:a16="http://schemas.microsoft.com/office/drawing/2014/main" id="{5C679F04-369C-1262-8F16-B4206C812FB1}"/>
              </a:ext>
            </a:extLst>
          </p:cNvPr>
          <p:cNvSpPr txBox="1"/>
          <p:nvPr/>
        </p:nvSpPr>
        <p:spPr>
          <a:xfrm>
            <a:off x="172331" y="5744663"/>
            <a:ext cx="4409794" cy="646331"/>
          </a:xfrm>
          <a:prstGeom prst="rect">
            <a:avLst/>
          </a:prstGeom>
          <a:noFill/>
        </p:spPr>
        <p:txBody>
          <a:bodyPr wrap="square">
            <a:spAutoFit/>
          </a:bodyPr>
          <a:lstStyle/>
          <a:p>
            <a:r>
              <a:rPr lang="en-US" sz="1200" dirty="0"/>
              <a:t>Fig. 8: Change in number of landing times for common birds. At </a:t>
            </a:r>
            <a:r>
              <a:rPr lang="el-GR" sz="1200" dirty="0"/>
              <a:t>α = 210</a:t>
            </a:r>
            <a:r>
              <a:rPr lang="en-US" sz="1200" dirty="0"/>
              <a:t>s and </a:t>
            </a:r>
            <a:r>
              <a:rPr lang="el-GR" sz="1200" dirty="0"/>
              <a:t>β = 90</a:t>
            </a:r>
            <a:r>
              <a:rPr lang="en-US" sz="1200" dirty="0"/>
              <a:t>s. </a:t>
            </a:r>
          </a:p>
          <a:p>
            <a:endParaRPr lang="en-ES" sz="1200" dirty="0"/>
          </a:p>
        </p:txBody>
      </p:sp>
      <p:sp>
        <p:nvSpPr>
          <p:cNvPr id="19" name="Subtitle 1">
            <a:extLst>
              <a:ext uri="{FF2B5EF4-FFF2-40B4-BE49-F238E27FC236}">
                <a16:creationId xmlns:a16="http://schemas.microsoft.com/office/drawing/2014/main" id="{1B57E3DE-7509-E4C8-72DD-17343668AA58}"/>
              </a:ext>
            </a:extLst>
          </p:cNvPr>
          <p:cNvSpPr txBox="1">
            <a:spLocks/>
          </p:cNvSpPr>
          <p:nvPr/>
        </p:nvSpPr>
        <p:spPr>
          <a:xfrm>
            <a:off x="7532188" y="1155959"/>
            <a:ext cx="1252936" cy="367013"/>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2800" kern="1200">
                <a:solidFill>
                  <a:srgbClr val="000000"/>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l-GR" sz="1400" dirty="0"/>
          </a:p>
        </p:txBody>
      </p:sp>
      <p:sp>
        <p:nvSpPr>
          <p:cNvPr id="5" name="TextBox 4">
            <a:extLst>
              <a:ext uri="{FF2B5EF4-FFF2-40B4-BE49-F238E27FC236}">
                <a16:creationId xmlns:a16="http://schemas.microsoft.com/office/drawing/2014/main" id="{6D05600B-13D1-3139-A4DC-6C67B7C66476}"/>
              </a:ext>
            </a:extLst>
          </p:cNvPr>
          <p:cNvSpPr txBox="1"/>
          <p:nvPr/>
        </p:nvSpPr>
        <p:spPr>
          <a:xfrm>
            <a:off x="172331" y="1476806"/>
            <a:ext cx="7578298" cy="1661993"/>
          </a:xfrm>
          <a:prstGeom prst="rect">
            <a:avLst/>
          </a:prstGeom>
          <a:noFill/>
        </p:spPr>
        <p:txBody>
          <a:bodyPr wrap="square" rtlCol="0">
            <a:spAutoFit/>
          </a:bodyPr>
          <a:lstStyle/>
          <a:p>
            <a:r>
              <a:rPr lang="en-ES" dirty="0"/>
              <a:t>· </a:t>
            </a:r>
            <a:r>
              <a:rPr lang="en-ES" sz="1600" dirty="0"/>
              <a:t>Variation in centrality correlations </a:t>
            </a:r>
            <a:r>
              <a:rPr lang="el-GR" sz="1600" b="1" dirty="0"/>
              <a:t>α</a:t>
            </a:r>
            <a:r>
              <a:rPr lang="es-ES" sz="1600" b="1" dirty="0"/>
              <a:t>, </a:t>
            </a:r>
            <a:r>
              <a:rPr lang="el-GR" sz="1600" b="1" dirty="0"/>
              <a:t>β</a:t>
            </a:r>
            <a:r>
              <a:rPr lang="es-ES" sz="1600" b="1" dirty="0"/>
              <a:t> = ?</a:t>
            </a:r>
            <a:endParaRPr lang="en-ES" sz="1600" dirty="0"/>
          </a:p>
          <a:p>
            <a:r>
              <a:rPr lang="en-ES" sz="1600" dirty="0"/>
              <a:t>· Minimising common bird difference, weekly difference: </a:t>
            </a:r>
            <a:r>
              <a:rPr lang="el-GR" sz="1600" b="1" dirty="0"/>
              <a:t>α</a:t>
            </a:r>
            <a:r>
              <a:rPr lang="es-ES" sz="1600" b="1" dirty="0"/>
              <a:t>, </a:t>
            </a:r>
            <a:r>
              <a:rPr lang="el-GR" sz="1600" b="1" dirty="0"/>
              <a:t>β </a:t>
            </a:r>
            <a:r>
              <a:rPr lang="es-ES" sz="1600" b="1" dirty="0"/>
              <a:t>&lt;&lt; 100s</a:t>
            </a:r>
            <a:endParaRPr lang="es-ES" sz="1600" dirty="0"/>
          </a:p>
          <a:p>
            <a:r>
              <a:rPr lang="es-ES" sz="1600" dirty="0"/>
              <a:t>· </a:t>
            </a:r>
            <a:r>
              <a:rPr lang="es-ES" sz="1600" dirty="0" err="1"/>
              <a:t>Power</a:t>
            </a:r>
            <a:r>
              <a:rPr lang="es-ES" sz="1600" dirty="0"/>
              <a:t> </a:t>
            </a:r>
            <a:r>
              <a:rPr lang="es-ES" sz="1600" dirty="0" err="1"/>
              <a:t>laws</a:t>
            </a:r>
            <a:r>
              <a:rPr lang="es-ES" sz="1600" dirty="0"/>
              <a:t>: </a:t>
            </a:r>
            <a:r>
              <a:rPr lang="el-GR" sz="1600" b="1" dirty="0"/>
              <a:t>α = </a:t>
            </a:r>
            <a:r>
              <a:rPr lang="es-ES" sz="1600" b="1" dirty="0"/>
              <a:t>(</a:t>
            </a:r>
            <a:r>
              <a:rPr lang="el-GR" sz="1600" b="1" dirty="0"/>
              <a:t>145 ± 20</a:t>
            </a:r>
            <a:r>
              <a:rPr lang="es-ES" sz="1600" b="1" dirty="0"/>
              <a:t>)s</a:t>
            </a:r>
            <a:r>
              <a:rPr lang="el-GR" sz="1600" b="1" dirty="0"/>
              <a:t> </a:t>
            </a:r>
            <a:endParaRPr lang="en-ES" sz="1600" b="1" dirty="0"/>
          </a:p>
          <a:p>
            <a:r>
              <a:rPr lang="en-ES" sz="1600" dirty="0"/>
              <a:t>· Emprical considerations</a:t>
            </a:r>
            <a:r>
              <a:rPr lang="en-ES" sz="1600" b="1" dirty="0"/>
              <a:t>: </a:t>
            </a:r>
            <a:r>
              <a:rPr lang="el-GR" sz="1600" b="1" dirty="0"/>
              <a:t>α = </a:t>
            </a:r>
            <a:r>
              <a:rPr lang="es-ES" sz="1600" b="1" dirty="0"/>
              <a:t>210s</a:t>
            </a:r>
            <a:r>
              <a:rPr lang="el-GR" sz="1600" b="1" dirty="0"/>
              <a:t> </a:t>
            </a:r>
            <a:r>
              <a:rPr lang="es-ES" sz="1600" b="1" dirty="0"/>
              <a:t>and </a:t>
            </a:r>
            <a:r>
              <a:rPr lang="el-GR" sz="1600" b="1" dirty="0"/>
              <a:t>β = 90</a:t>
            </a:r>
            <a:r>
              <a:rPr lang="en-US" sz="1600" b="1" dirty="0"/>
              <a:t>s </a:t>
            </a:r>
            <a:r>
              <a:rPr lang="en-US" sz="1600" dirty="0"/>
              <a:t>[3][8]</a:t>
            </a:r>
          </a:p>
          <a:p>
            <a:endParaRPr lang="el-GR" dirty="0"/>
          </a:p>
          <a:p>
            <a:endParaRPr lang="en-ES" dirty="0"/>
          </a:p>
        </p:txBody>
      </p:sp>
      <p:sp>
        <p:nvSpPr>
          <p:cNvPr id="21" name="Text Placeholder 4">
            <a:extLst>
              <a:ext uri="{FF2B5EF4-FFF2-40B4-BE49-F238E27FC236}">
                <a16:creationId xmlns:a16="http://schemas.microsoft.com/office/drawing/2014/main" id="{378D2E3D-B64C-3DC3-EE62-635B29A7A694}"/>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Tree>
    <p:extLst>
      <p:ext uri="{BB962C8B-B14F-4D97-AF65-F5344CB8AC3E}">
        <p14:creationId xmlns:p14="http://schemas.microsoft.com/office/powerpoint/2010/main" val="14132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CB362-31CD-74D5-64BE-E6EB1EFB404E}"/>
              </a:ext>
            </a:extLst>
          </p:cNvPr>
          <p:cNvSpPr>
            <a:spLocks noGrp="1"/>
          </p:cNvSpPr>
          <p:nvPr>
            <p:ph type="title"/>
          </p:nvPr>
        </p:nvSpPr>
        <p:spPr>
          <a:xfrm>
            <a:off x="3077269" y="-60235"/>
            <a:ext cx="3637643" cy="1931091"/>
          </a:xfrm>
        </p:spPr>
        <p:txBody>
          <a:bodyPr/>
          <a:lstStyle/>
          <a:p>
            <a:r>
              <a:rPr lang="en-ES" sz="4800" dirty="0"/>
              <a:t>Correlations</a:t>
            </a:r>
          </a:p>
        </p:txBody>
      </p:sp>
      <p:sp>
        <p:nvSpPr>
          <p:cNvPr id="4" name="Text Placeholder 3">
            <a:extLst>
              <a:ext uri="{FF2B5EF4-FFF2-40B4-BE49-F238E27FC236}">
                <a16:creationId xmlns:a16="http://schemas.microsoft.com/office/drawing/2014/main" id="{8F79724E-DDA3-33D0-37D3-826E7815FAEE}"/>
              </a:ext>
            </a:extLst>
          </p:cNvPr>
          <p:cNvSpPr>
            <a:spLocks noGrp="1"/>
          </p:cNvSpPr>
          <p:nvPr>
            <p:ph type="body" sz="quarter" idx="11"/>
          </p:nvPr>
        </p:nvSpPr>
        <p:spPr>
          <a:xfrm>
            <a:off x="340349" y="5554534"/>
            <a:ext cx="5031072" cy="639273"/>
          </a:xfrm>
        </p:spPr>
        <p:txBody>
          <a:bodyPr/>
          <a:lstStyle/>
          <a:p>
            <a:r>
              <a:rPr lang="en-US" dirty="0"/>
              <a:t>Fig. 10: Pearson correlation (r) between parameters: total number edges, the average degree, eigenvector, betweenness and closeness centrality. This plot is extracted by varying </a:t>
            </a:r>
            <a:r>
              <a:rPr lang="el-GR" dirty="0"/>
              <a:t>α </a:t>
            </a:r>
            <a:r>
              <a:rPr lang="en-US" dirty="0"/>
              <a:t>and </a:t>
            </a:r>
            <a:r>
              <a:rPr lang="el-GR" dirty="0"/>
              <a:t>β </a:t>
            </a:r>
            <a:r>
              <a:rPr lang="en-US" dirty="0"/>
              <a:t>in the range of [0, 250]s. </a:t>
            </a:r>
          </a:p>
          <a:p>
            <a:endParaRPr lang="en-ES" dirty="0"/>
          </a:p>
        </p:txBody>
      </p:sp>
      <p:pic>
        <p:nvPicPr>
          <p:cNvPr id="9" name="Picture 8" descr="Chart, treemap chart&#10;&#10;Description automatically generated">
            <a:extLst>
              <a:ext uri="{FF2B5EF4-FFF2-40B4-BE49-F238E27FC236}">
                <a16:creationId xmlns:a16="http://schemas.microsoft.com/office/drawing/2014/main" id="{52D06191-5CEC-D76E-0C7B-E941EBE75D21}"/>
              </a:ext>
            </a:extLst>
          </p:cNvPr>
          <p:cNvPicPr>
            <a:picLocks noChangeAspect="1"/>
          </p:cNvPicPr>
          <p:nvPr/>
        </p:nvPicPr>
        <p:blipFill>
          <a:blip r:embed="rId3"/>
          <a:stretch>
            <a:fillRect/>
          </a:stretch>
        </p:blipFill>
        <p:spPr>
          <a:xfrm>
            <a:off x="340349" y="1733722"/>
            <a:ext cx="5031072" cy="3702702"/>
          </a:xfrm>
          <a:prstGeom prst="rect">
            <a:avLst/>
          </a:prstGeom>
        </p:spPr>
      </p:pic>
      <p:sp>
        <p:nvSpPr>
          <p:cNvPr id="8" name="Text Placeholder 4">
            <a:extLst>
              <a:ext uri="{FF2B5EF4-FFF2-40B4-BE49-F238E27FC236}">
                <a16:creationId xmlns:a16="http://schemas.microsoft.com/office/drawing/2014/main" id="{2A11966E-A0F0-AC47-7959-E7988BD108D6}"/>
              </a:ext>
            </a:extLst>
          </p:cNvPr>
          <p:cNvSpPr txBox="1">
            <a:spLocks/>
          </p:cNvSpPr>
          <p:nvPr/>
        </p:nvSpPr>
        <p:spPr>
          <a:xfrm>
            <a:off x="7165142" y="558257"/>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AF289CE5-B1E5-41F2-2B40-E3737D37D467}"/>
                  </a:ext>
                </a:extLst>
              </p:cNvPr>
              <p:cNvSpPr/>
              <p:nvPr/>
            </p:nvSpPr>
            <p:spPr>
              <a:xfrm>
                <a:off x="5837665" y="2945799"/>
                <a:ext cx="2442115" cy="6392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14:m>
                  <m:oMath xmlns:m="http://schemas.openxmlformats.org/officeDocument/2006/math">
                    <m:r>
                      <a:rPr lang="es-ES" b="0" i="1" smtClean="0">
                        <a:latin typeface="Cambria Math" panose="02040503050406030204" pitchFamily="18" charset="0"/>
                      </a:rPr>
                      <m:t>&lt;</m:t>
                    </m:r>
                    <m:r>
                      <m:rPr>
                        <m:nor/>
                      </m:rPr>
                      <a:rPr lang="en-ES" dirty="0"/>
                      <m:t>∣</m:t>
                    </m:r>
                    <m:r>
                      <a:rPr lang="es-ES" b="0" i="1" smtClean="0">
                        <a:latin typeface="Cambria Math" panose="02040503050406030204" pitchFamily="18" charset="0"/>
                      </a:rPr>
                      <m:t>𝑟</m:t>
                    </m:r>
                    <m:r>
                      <m:rPr>
                        <m:nor/>
                      </m:rPr>
                      <a:rPr lang="en-ES" dirty="0"/>
                      <m:t>∣</m:t>
                    </m:r>
                    <m:r>
                      <a:rPr lang="es-ES" b="0" i="1" smtClean="0">
                        <a:latin typeface="Cambria Math" panose="02040503050406030204" pitchFamily="18" charset="0"/>
                      </a:rPr>
                      <m:t>&gt;</m:t>
                    </m:r>
                  </m:oMath>
                </a14:m>
                <a:r>
                  <a:rPr lang="en-ES" dirty="0"/>
                  <a:t> = 0.68</a:t>
                </a:r>
                <a:r>
                  <a:rPr lang="el-GR" dirty="0"/>
                  <a:t> ±</a:t>
                </a:r>
                <a:r>
                  <a:rPr lang="es-ES" dirty="0"/>
                  <a:t> 0.08</a:t>
                </a:r>
                <a:endParaRPr lang="en-ES" dirty="0"/>
              </a:p>
            </p:txBody>
          </p:sp>
        </mc:Choice>
        <mc:Fallback>
          <p:sp>
            <p:nvSpPr>
              <p:cNvPr id="5" name="Rectangle 4">
                <a:extLst>
                  <a:ext uri="{FF2B5EF4-FFF2-40B4-BE49-F238E27FC236}">
                    <a16:creationId xmlns:a16="http://schemas.microsoft.com/office/drawing/2014/main" id="{AF289CE5-B1E5-41F2-2B40-E3737D37D467}"/>
                  </a:ext>
                </a:extLst>
              </p:cNvPr>
              <p:cNvSpPr>
                <a:spLocks noRot="1" noChangeAspect="1" noMove="1" noResize="1" noEditPoints="1" noAdjustHandles="1" noChangeArrowheads="1" noChangeShapeType="1" noTextEdit="1"/>
              </p:cNvSpPr>
              <p:nvPr/>
            </p:nvSpPr>
            <p:spPr>
              <a:xfrm>
                <a:off x="5837665" y="2945799"/>
                <a:ext cx="2442115" cy="639274"/>
              </a:xfrm>
              <a:prstGeom prst="rect">
                <a:avLst/>
              </a:prstGeom>
              <a:blipFill>
                <a:blip r:embed="rId4"/>
                <a:stretch>
                  <a:fillRect/>
                </a:stretch>
              </a:blipFill>
            </p:spPr>
            <p:txBody>
              <a:bodyPr/>
              <a:lstStyle/>
              <a:p>
                <a:r>
                  <a:rPr lang="en-ES">
                    <a:noFill/>
                  </a:rPr>
                  <a:t> </a:t>
                </a:r>
              </a:p>
            </p:txBody>
          </p:sp>
        </mc:Fallback>
      </mc:AlternateContent>
      <p:cxnSp>
        <p:nvCxnSpPr>
          <p:cNvPr id="11" name="Elbow Connector 10">
            <a:extLst>
              <a:ext uri="{FF2B5EF4-FFF2-40B4-BE49-F238E27FC236}">
                <a16:creationId xmlns:a16="http://schemas.microsoft.com/office/drawing/2014/main" id="{8036C187-3F0B-F522-6299-0B034A00A630}"/>
              </a:ext>
            </a:extLst>
          </p:cNvPr>
          <p:cNvCxnSpPr/>
          <p:nvPr/>
        </p:nvCxnSpPr>
        <p:spPr>
          <a:xfrm>
            <a:off x="6066264" y="3598242"/>
            <a:ext cx="446049" cy="412595"/>
          </a:xfrm>
          <a:prstGeom prst="bentConnector3">
            <a:avLst>
              <a:gd name="adj1" fmla="val -2500"/>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634E10E-3892-1DFF-FBBD-250B5792274B}"/>
                  </a:ext>
                </a:extLst>
              </p:cNvPr>
              <p:cNvSpPr txBox="1"/>
              <p:nvPr/>
            </p:nvSpPr>
            <p:spPr>
              <a:xfrm>
                <a:off x="6512313" y="3803869"/>
                <a:ext cx="1661532" cy="369332"/>
              </a:xfrm>
              <a:prstGeom prst="rect">
                <a:avLst/>
              </a:prstGeom>
              <a:noFill/>
            </p:spPr>
            <p:txBody>
              <a:bodyPr wrap="square">
                <a:spAutoFit/>
              </a:bodyPr>
              <a:lstStyle/>
              <a:p>
                <a14:m>
                  <m:oMath xmlns:m="http://schemas.openxmlformats.org/officeDocument/2006/math">
                    <m:r>
                      <a:rPr lang="en-ES" i="1" smtClean="0">
                        <a:latin typeface="Cambria Math" panose="02040503050406030204" pitchFamily="18" charset="0"/>
                        <a:ea typeface="Cambria Math" panose="02040503050406030204" pitchFamily="18" charset="0"/>
                      </a:rPr>
                      <m:t>≈</m:t>
                    </m:r>
                  </m:oMath>
                </a14:m>
                <a:r>
                  <a:rPr lang="en-ES" dirty="0"/>
                  <a:t> 0.7 [9][10]</a:t>
                </a:r>
              </a:p>
            </p:txBody>
          </p:sp>
        </mc:Choice>
        <mc:Fallback>
          <p:sp>
            <p:nvSpPr>
              <p:cNvPr id="14" name="TextBox 13">
                <a:extLst>
                  <a:ext uri="{FF2B5EF4-FFF2-40B4-BE49-F238E27FC236}">
                    <a16:creationId xmlns:a16="http://schemas.microsoft.com/office/drawing/2014/main" id="{8634E10E-3892-1DFF-FBBD-250B5792274B}"/>
                  </a:ext>
                </a:extLst>
              </p:cNvPr>
              <p:cNvSpPr txBox="1">
                <a:spLocks noRot="1" noChangeAspect="1" noMove="1" noResize="1" noEditPoints="1" noAdjustHandles="1" noChangeArrowheads="1" noChangeShapeType="1" noTextEdit="1"/>
              </p:cNvSpPr>
              <p:nvPr/>
            </p:nvSpPr>
            <p:spPr>
              <a:xfrm>
                <a:off x="6512313" y="3803869"/>
                <a:ext cx="1661532" cy="369332"/>
              </a:xfrm>
              <a:prstGeom prst="rect">
                <a:avLst/>
              </a:prstGeom>
              <a:blipFill>
                <a:blip r:embed="rId5"/>
                <a:stretch>
                  <a:fillRect t="-6667" b="-26667"/>
                </a:stretch>
              </a:blipFill>
            </p:spPr>
            <p:txBody>
              <a:bodyPr/>
              <a:lstStyle/>
              <a:p>
                <a:r>
                  <a:rPr lang="en-ES">
                    <a:noFill/>
                  </a:rPr>
                  <a:t> </a:t>
                </a:r>
              </a:p>
            </p:txBody>
          </p:sp>
        </mc:Fallback>
      </mc:AlternateContent>
    </p:spTree>
    <p:extLst>
      <p:ext uri="{BB962C8B-B14F-4D97-AF65-F5344CB8AC3E}">
        <p14:creationId xmlns:p14="http://schemas.microsoft.com/office/powerpoint/2010/main" val="2383801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793866A-BB0D-FCD6-6706-5EBED90B406C}"/>
              </a:ext>
            </a:extLst>
          </p:cNvPr>
          <p:cNvSpPr>
            <a:spLocks noGrp="1"/>
          </p:cNvSpPr>
          <p:nvPr>
            <p:ph type="subTitle" idx="1"/>
          </p:nvPr>
        </p:nvSpPr>
        <p:spPr/>
        <p:txBody>
          <a:bodyPr/>
          <a:lstStyle/>
          <a:p>
            <a:endParaRPr lang="en-ES" dirty="0"/>
          </a:p>
        </p:txBody>
      </p:sp>
      <p:sp>
        <p:nvSpPr>
          <p:cNvPr id="3" name="Title 2">
            <a:extLst>
              <a:ext uri="{FF2B5EF4-FFF2-40B4-BE49-F238E27FC236}">
                <a16:creationId xmlns:a16="http://schemas.microsoft.com/office/drawing/2014/main" id="{AF887E15-8516-0A27-8C99-01412F9D5026}"/>
              </a:ext>
            </a:extLst>
          </p:cNvPr>
          <p:cNvSpPr>
            <a:spLocks noGrp="1"/>
          </p:cNvSpPr>
          <p:nvPr>
            <p:ph type="title"/>
          </p:nvPr>
        </p:nvSpPr>
        <p:spPr>
          <a:xfrm>
            <a:off x="442955" y="980079"/>
            <a:ext cx="3436620" cy="1019450"/>
          </a:xfrm>
        </p:spPr>
        <p:txBody>
          <a:bodyPr/>
          <a:lstStyle/>
          <a:p>
            <a:r>
              <a:rPr lang="en-ES" dirty="0"/>
              <a:t>Power laws</a:t>
            </a:r>
          </a:p>
        </p:txBody>
      </p:sp>
      <p:sp>
        <p:nvSpPr>
          <p:cNvPr id="4" name="Text Placeholder 3">
            <a:extLst>
              <a:ext uri="{FF2B5EF4-FFF2-40B4-BE49-F238E27FC236}">
                <a16:creationId xmlns:a16="http://schemas.microsoft.com/office/drawing/2014/main" id="{8144C8D5-C2D1-5069-7674-C2C6AF2F1D63}"/>
              </a:ext>
            </a:extLst>
          </p:cNvPr>
          <p:cNvSpPr>
            <a:spLocks noGrp="1"/>
          </p:cNvSpPr>
          <p:nvPr>
            <p:ph type="body" sz="quarter" idx="11"/>
          </p:nvPr>
        </p:nvSpPr>
        <p:spPr>
          <a:xfrm>
            <a:off x="309959" y="5912457"/>
            <a:ext cx="4647107" cy="719098"/>
          </a:xfrm>
        </p:spPr>
        <p:txBody>
          <a:bodyPr/>
          <a:lstStyle/>
          <a:p>
            <a:r>
              <a:rPr lang="en-ES" dirty="0"/>
              <a:t>Fig.</a:t>
            </a:r>
            <a:r>
              <a:rPr lang="en-ES" dirty="0">
                <a:latin typeface="+mn-lt"/>
              </a:rPr>
              <a:t>11: a) </a:t>
            </a:r>
            <a:r>
              <a:rPr lang="en-US" dirty="0">
                <a:latin typeface="+mn-lt"/>
              </a:rPr>
              <a:t>Degree distribution of Network b) Variation of edges with average degree c) Cumulative bird count for a period of absence </a:t>
            </a:r>
          </a:p>
          <a:p>
            <a:endParaRPr lang="en-US" dirty="0"/>
          </a:p>
          <a:p>
            <a:endParaRPr lang="en-ES" dirty="0"/>
          </a:p>
        </p:txBody>
      </p:sp>
      <p:pic>
        <p:nvPicPr>
          <p:cNvPr id="12" name="Picture 11" descr="Chart&#10;&#10;Description automatically generated">
            <a:extLst>
              <a:ext uri="{FF2B5EF4-FFF2-40B4-BE49-F238E27FC236}">
                <a16:creationId xmlns:a16="http://schemas.microsoft.com/office/drawing/2014/main" id="{638224FE-A9ED-726F-4E8A-F7966E3684CD}"/>
              </a:ext>
            </a:extLst>
          </p:cNvPr>
          <p:cNvPicPr>
            <a:picLocks noChangeAspect="1"/>
          </p:cNvPicPr>
          <p:nvPr/>
        </p:nvPicPr>
        <p:blipFill>
          <a:blip r:embed="rId3"/>
          <a:stretch>
            <a:fillRect/>
          </a:stretch>
        </p:blipFill>
        <p:spPr>
          <a:xfrm>
            <a:off x="4822373" y="3429000"/>
            <a:ext cx="3898943" cy="2889533"/>
          </a:xfrm>
          <a:prstGeom prst="rect">
            <a:avLst/>
          </a:prstGeom>
        </p:spPr>
      </p:pic>
      <p:pic>
        <p:nvPicPr>
          <p:cNvPr id="14" name="Picture 13" descr="Chart, histogram&#10;&#10;Description automatically generated">
            <a:extLst>
              <a:ext uri="{FF2B5EF4-FFF2-40B4-BE49-F238E27FC236}">
                <a16:creationId xmlns:a16="http://schemas.microsoft.com/office/drawing/2014/main" id="{F7FED9CD-BFEF-70B9-8770-293BAE3CBCBA}"/>
              </a:ext>
            </a:extLst>
          </p:cNvPr>
          <p:cNvPicPr>
            <a:picLocks noChangeAspect="1"/>
          </p:cNvPicPr>
          <p:nvPr/>
        </p:nvPicPr>
        <p:blipFill>
          <a:blip r:embed="rId4"/>
          <a:stretch>
            <a:fillRect/>
          </a:stretch>
        </p:blipFill>
        <p:spPr>
          <a:xfrm>
            <a:off x="4822373" y="485202"/>
            <a:ext cx="3878672" cy="2889533"/>
          </a:xfrm>
          <a:prstGeom prst="rect">
            <a:avLst/>
          </a:prstGeom>
        </p:spPr>
      </p:pic>
      <p:pic>
        <p:nvPicPr>
          <p:cNvPr id="16" name="Picture 15" descr="Chart&#10;&#10;Description automatically generated">
            <a:extLst>
              <a:ext uri="{FF2B5EF4-FFF2-40B4-BE49-F238E27FC236}">
                <a16:creationId xmlns:a16="http://schemas.microsoft.com/office/drawing/2014/main" id="{473119C8-4AD8-9CA1-A935-F001718FE9EF}"/>
              </a:ext>
            </a:extLst>
          </p:cNvPr>
          <p:cNvPicPr>
            <a:picLocks noChangeAspect="1"/>
          </p:cNvPicPr>
          <p:nvPr/>
        </p:nvPicPr>
        <p:blipFill>
          <a:blip r:embed="rId5"/>
          <a:stretch>
            <a:fillRect/>
          </a:stretch>
        </p:blipFill>
        <p:spPr>
          <a:xfrm>
            <a:off x="370115" y="2869136"/>
            <a:ext cx="4185778" cy="2846635"/>
          </a:xfrm>
          <a:prstGeom prst="rect">
            <a:avLst/>
          </a:prstGeom>
        </p:spPr>
      </p:pic>
      <p:sp>
        <p:nvSpPr>
          <p:cNvPr id="17" name="Text Placeholder 4">
            <a:extLst>
              <a:ext uri="{FF2B5EF4-FFF2-40B4-BE49-F238E27FC236}">
                <a16:creationId xmlns:a16="http://schemas.microsoft.com/office/drawing/2014/main" id="{CAD25B73-C1EA-2C6B-78D0-DA91B282AA36}"/>
              </a:ext>
            </a:extLst>
          </p:cNvPr>
          <p:cNvSpPr txBox="1">
            <a:spLocks/>
          </p:cNvSpPr>
          <p:nvPr/>
        </p:nvSpPr>
        <p:spPr>
          <a:xfrm>
            <a:off x="7362884" y="252683"/>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a:buNone/>
              <a:defRPr sz="1200" kern="1200">
                <a:solidFill>
                  <a:srgbClr val="003E74"/>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06/05/2022</a:t>
            </a:r>
          </a:p>
        </p:txBody>
      </p:sp>
      <p:sp>
        <p:nvSpPr>
          <p:cNvPr id="13" name="Text Placeholder 3">
            <a:extLst>
              <a:ext uri="{FF2B5EF4-FFF2-40B4-BE49-F238E27FC236}">
                <a16:creationId xmlns:a16="http://schemas.microsoft.com/office/drawing/2014/main" id="{CEE516E6-4744-5F74-3483-7CC39D05F04D}"/>
              </a:ext>
            </a:extLst>
          </p:cNvPr>
          <p:cNvSpPr txBox="1">
            <a:spLocks/>
          </p:cNvSpPr>
          <p:nvPr/>
        </p:nvSpPr>
        <p:spPr>
          <a:xfrm>
            <a:off x="4630337" y="485202"/>
            <a:ext cx="337457" cy="339811"/>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ES" dirty="0"/>
              <a:t>a)</a:t>
            </a:r>
          </a:p>
        </p:txBody>
      </p:sp>
      <p:sp>
        <p:nvSpPr>
          <p:cNvPr id="15" name="Text Placeholder 3">
            <a:extLst>
              <a:ext uri="{FF2B5EF4-FFF2-40B4-BE49-F238E27FC236}">
                <a16:creationId xmlns:a16="http://schemas.microsoft.com/office/drawing/2014/main" id="{425CDF2C-AB0D-0B73-C2A4-FA8CDA98A8CE}"/>
              </a:ext>
            </a:extLst>
          </p:cNvPr>
          <p:cNvSpPr txBox="1">
            <a:spLocks/>
          </p:cNvSpPr>
          <p:nvPr/>
        </p:nvSpPr>
        <p:spPr>
          <a:xfrm>
            <a:off x="143435" y="2903322"/>
            <a:ext cx="337457" cy="339811"/>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ES" dirty="0"/>
              <a:t>b)</a:t>
            </a:r>
          </a:p>
        </p:txBody>
      </p:sp>
      <p:sp>
        <p:nvSpPr>
          <p:cNvPr id="18" name="Text Placeholder 3">
            <a:extLst>
              <a:ext uri="{FF2B5EF4-FFF2-40B4-BE49-F238E27FC236}">
                <a16:creationId xmlns:a16="http://schemas.microsoft.com/office/drawing/2014/main" id="{05965E12-5300-04E3-AA26-711F1423A684}"/>
              </a:ext>
            </a:extLst>
          </p:cNvPr>
          <p:cNvSpPr txBox="1">
            <a:spLocks/>
          </p:cNvSpPr>
          <p:nvPr/>
        </p:nvSpPr>
        <p:spPr>
          <a:xfrm>
            <a:off x="4637536" y="3413607"/>
            <a:ext cx="337457" cy="339811"/>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ES" dirty="0"/>
              <a:t>c)</a:t>
            </a:r>
          </a:p>
        </p:txBody>
      </p:sp>
      <p:sp>
        <p:nvSpPr>
          <p:cNvPr id="7" name="TextBox 6">
            <a:extLst>
              <a:ext uri="{FF2B5EF4-FFF2-40B4-BE49-F238E27FC236}">
                <a16:creationId xmlns:a16="http://schemas.microsoft.com/office/drawing/2014/main" id="{F60E6136-410F-D893-7E64-6FE688D93289}"/>
              </a:ext>
            </a:extLst>
          </p:cNvPr>
          <p:cNvSpPr txBox="1"/>
          <p:nvPr/>
        </p:nvSpPr>
        <p:spPr>
          <a:xfrm>
            <a:off x="457200" y="2196215"/>
            <a:ext cx="184731" cy="369332"/>
          </a:xfrm>
          <a:prstGeom prst="rect">
            <a:avLst/>
          </a:prstGeom>
          <a:noFill/>
        </p:spPr>
        <p:txBody>
          <a:bodyPr wrap="none" rtlCol="0">
            <a:spAutoFit/>
          </a:bodyPr>
          <a:lstStyle/>
          <a:p>
            <a:endParaRPr lang="en-ES" dirty="0"/>
          </a:p>
        </p:txBody>
      </p:sp>
      <mc:AlternateContent xmlns:mc="http://schemas.openxmlformats.org/markup-compatibility/2006">
        <mc:Choice xmlns:a14="http://schemas.microsoft.com/office/drawing/2010/main" Requires="a14">
          <p:sp>
            <p:nvSpPr>
              <p:cNvPr id="20" name="Text Placeholder 3">
                <a:extLst>
                  <a:ext uri="{FF2B5EF4-FFF2-40B4-BE49-F238E27FC236}">
                    <a16:creationId xmlns:a16="http://schemas.microsoft.com/office/drawing/2014/main" id="{A45C6563-685B-8618-ABC5-EAB16EAD34C7}"/>
                  </a:ext>
                </a:extLst>
              </p:cNvPr>
              <p:cNvSpPr txBox="1">
                <a:spLocks/>
              </p:cNvSpPr>
              <p:nvPr/>
            </p:nvSpPr>
            <p:spPr>
              <a:xfrm>
                <a:off x="270447" y="1953812"/>
                <a:ext cx="4701094" cy="1018412"/>
              </a:xfrm>
              <a:prstGeom prst="rect">
                <a:avLst/>
              </a:prstGeom>
            </p:spPr>
            <p:txBody>
              <a:bodyPr vert="horz" lIns="0" tIns="0" rIns="0" bIns="0" rtlCol="0">
                <a:noAutofit/>
              </a:bodyPr>
              <a:lstStyle>
                <a:lvl1pPr marL="0" indent="0" algn="l" defTabSz="457200" rtl="0" eaLnBrk="1" latinLnBrk="0" hangingPunct="1">
                  <a:spcBef>
                    <a:spcPct val="20000"/>
                  </a:spcBef>
                  <a:buClr>
                    <a:srgbClr val="002548"/>
                  </a:buClr>
                  <a:buFont typeface="Arial"/>
                  <a:buNone/>
                  <a:defRPr sz="1200" kern="1200" baseline="0">
                    <a:solidFill>
                      <a:srgbClr val="002548"/>
                    </a:solidFill>
                    <a:latin typeface="Arial"/>
                    <a:ea typeface="+mn-ea"/>
                    <a:cs typeface="Arial"/>
                  </a:defRPr>
                </a:lvl1pPr>
                <a:lvl2pPr marL="457200" indent="0" algn="ctr" defTabSz="457200" rtl="0" eaLnBrk="1" latinLnBrk="0" hangingPunct="1">
                  <a:spcBef>
                    <a:spcPct val="20000"/>
                  </a:spcBef>
                  <a:buClr>
                    <a:srgbClr val="002548"/>
                  </a:buClr>
                  <a:buFont typeface="Arial"/>
                  <a:buNone/>
                  <a:defRPr sz="1800" kern="1200">
                    <a:solidFill>
                      <a:schemeClr val="tx1"/>
                    </a:solidFill>
                    <a:latin typeface="Arial"/>
                    <a:ea typeface="+mn-ea"/>
                    <a:cs typeface="Arial"/>
                  </a:defRPr>
                </a:lvl2pPr>
                <a:lvl3pPr marL="9144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3pPr>
                <a:lvl4pPr marL="13716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4pPr>
                <a:lvl5pPr marL="1828800" indent="0" algn="ctr" defTabSz="457200" rtl="0" eaLnBrk="1" latinLnBrk="0" hangingPunct="1">
                  <a:spcBef>
                    <a:spcPct val="20000"/>
                  </a:spcBef>
                  <a:buClr>
                    <a:srgbClr val="002548"/>
                  </a:buClr>
                  <a:buFont typeface="Arial"/>
                  <a:buNone/>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s-ES" sz="1600" dirty="0" err="1"/>
                  <a:t>Observed</a:t>
                </a:r>
                <a:r>
                  <a:rPr lang="es-ES" sz="1600" dirty="0"/>
                  <a:t> in</a:t>
                </a:r>
                <a:r>
                  <a:rPr lang="en-US" sz="1600" dirty="0"/>
                  <a:t> natural phenomena</a:t>
                </a:r>
              </a:p>
              <a:p>
                <a:pPr marL="285750" indent="-285750">
                  <a:buFont typeface="Arial" panose="020B0604020202020204" pitchFamily="34" charset="0"/>
                  <a:buChar char="•"/>
                </a:pPr>
                <a14:m>
                  <m:oMath xmlns:m="http://schemas.openxmlformats.org/officeDocument/2006/math">
                    <m:sSup>
                      <m:sSupPr>
                        <m:ctrlPr>
                          <a:rPr lang="el-GR" sz="1600" i="1">
                            <a:latin typeface="Cambria Math" panose="02040503050406030204" pitchFamily="18" charset="0"/>
                          </a:rPr>
                        </m:ctrlPr>
                      </m:sSupPr>
                      <m:e>
                        <m:r>
                          <a:rPr lang="es-ES" sz="1600" i="1">
                            <a:latin typeface="Cambria Math" panose="02040503050406030204" pitchFamily="18" charset="0"/>
                          </a:rPr>
                          <m:t>𝑦</m:t>
                        </m:r>
                        <m:r>
                          <a:rPr lang="es-ES" sz="1600" i="1">
                            <a:latin typeface="Cambria Math" panose="02040503050406030204" pitchFamily="18" charset="0"/>
                            <a:ea typeface="Cambria Math" panose="02040503050406030204" pitchFamily="18" charset="0"/>
                          </a:rPr>
                          <m:t>~</m:t>
                        </m:r>
                        <m:r>
                          <a:rPr lang="es-ES" sz="1600" i="1">
                            <a:latin typeface="Cambria Math" panose="02040503050406030204" pitchFamily="18" charset="0"/>
                          </a:rPr>
                          <m:t>𝐴𝑥</m:t>
                        </m:r>
                      </m:e>
                      <m:sup>
                        <m:r>
                          <a:rPr lang="es-ES" sz="1600" i="1">
                            <a:latin typeface="Cambria Math" panose="02040503050406030204" pitchFamily="18" charset="0"/>
                          </a:rPr>
                          <m:t>−</m:t>
                        </m:r>
                        <m:r>
                          <a:rPr lang="es-ES" sz="1600" i="1">
                            <a:latin typeface="Cambria Math" panose="02040503050406030204" pitchFamily="18" charset="0"/>
                            <a:ea typeface="Cambria Math" panose="02040503050406030204" pitchFamily="18" charset="0"/>
                          </a:rPr>
                          <m:t>𝛾</m:t>
                        </m:r>
                      </m:sup>
                    </m:sSup>
                  </m:oMath>
                </a14:m>
                <a:r>
                  <a:rPr lang="es-ES" sz="1600" dirty="0"/>
                  <a:t> [11]</a:t>
                </a:r>
                <a:r>
                  <a:rPr lang="en-US" sz="1600" dirty="0"/>
                  <a:t>[12]</a:t>
                </a:r>
                <a:endParaRPr lang="es-ES" sz="1600" dirty="0"/>
              </a:p>
              <a:p>
                <a:pPr marL="285750" indent="-285750">
                  <a:buFont typeface="Arial" panose="020B0604020202020204" pitchFamily="34" charset="0"/>
                  <a:buChar char="•"/>
                </a:pPr>
                <a:r>
                  <a:rPr lang="en-US" sz="1600" dirty="0">
                    <a:latin typeface="CMMI9"/>
                  </a:rPr>
                  <a:t>Maximum number of edges: E</a:t>
                </a:r>
                <a:r>
                  <a:rPr lang="en-US" sz="800" dirty="0">
                    <a:latin typeface="CMMI6"/>
                  </a:rPr>
                  <a:t>max</a:t>
                </a:r>
                <a:r>
                  <a:rPr lang="en-US" sz="700" dirty="0">
                    <a:latin typeface="CMMI6"/>
                  </a:rPr>
                  <a:t> </a:t>
                </a:r>
                <a:r>
                  <a:rPr lang="en-US" sz="1600" dirty="0">
                    <a:latin typeface="CMR9"/>
                  </a:rPr>
                  <a:t>= </a:t>
                </a:r>
                <a:r>
                  <a:rPr lang="en-US" sz="1600" dirty="0">
                    <a:latin typeface="CMSY9"/>
                  </a:rPr>
                  <a:t>|</a:t>
                </a:r>
                <a:r>
                  <a:rPr lang="en-US" sz="1600" dirty="0">
                    <a:latin typeface="CMMI9"/>
                  </a:rPr>
                  <a:t>V </a:t>
                </a:r>
                <a:r>
                  <a:rPr lang="en-US" sz="1600" dirty="0">
                    <a:latin typeface="CMSY9"/>
                  </a:rPr>
                  <a:t>|</a:t>
                </a:r>
                <a:r>
                  <a:rPr lang="en-US" sz="1600" dirty="0">
                    <a:latin typeface="CMR9"/>
                  </a:rPr>
                  <a:t>(</a:t>
                </a:r>
                <a:r>
                  <a:rPr lang="en-US" sz="1600" dirty="0">
                    <a:latin typeface="CMSY9"/>
                  </a:rPr>
                  <a:t>|</a:t>
                </a:r>
                <a:r>
                  <a:rPr lang="en-US" sz="1600" dirty="0">
                    <a:latin typeface="CMMI9"/>
                  </a:rPr>
                  <a:t>V</a:t>
                </a:r>
                <a:r>
                  <a:rPr lang="en-US" sz="1600" dirty="0">
                    <a:latin typeface="CMSY9"/>
                  </a:rPr>
                  <a:t>|−</a:t>
                </a:r>
                <a:r>
                  <a:rPr lang="en-US" sz="1600" dirty="0">
                    <a:latin typeface="CMR9"/>
                  </a:rPr>
                  <a:t>1)</a:t>
                </a:r>
                <a:r>
                  <a:rPr lang="en-US" sz="1600" dirty="0">
                    <a:latin typeface="CMMI9"/>
                  </a:rPr>
                  <a:t>/</a:t>
                </a:r>
                <a:r>
                  <a:rPr lang="en-US" sz="1600" dirty="0">
                    <a:latin typeface="CMR9"/>
                  </a:rPr>
                  <a:t>2</a:t>
                </a:r>
                <a:r>
                  <a:rPr lang="en-US" sz="1600" dirty="0">
                    <a:latin typeface="NimbusRomNo9L"/>
                  </a:rPr>
                  <a:t>)</a:t>
                </a:r>
              </a:p>
              <a:p>
                <a:endParaRPr lang="en-US" sz="1600" dirty="0"/>
              </a:p>
              <a:p>
                <a:r>
                  <a:rPr lang="el-GR" sz="1600" dirty="0"/>
                  <a:t> </a:t>
                </a:r>
              </a:p>
              <a:p>
                <a:endParaRPr lang="en-ES" sz="1600" dirty="0"/>
              </a:p>
            </p:txBody>
          </p:sp>
        </mc:Choice>
        <mc:Fallback>
          <p:sp>
            <p:nvSpPr>
              <p:cNvPr id="20" name="Text Placeholder 3">
                <a:extLst>
                  <a:ext uri="{FF2B5EF4-FFF2-40B4-BE49-F238E27FC236}">
                    <a16:creationId xmlns:a16="http://schemas.microsoft.com/office/drawing/2014/main" id="{A45C6563-685B-8618-ABC5-EAB16EAD34C7}"/>
                  </a:ext>
                </a:extLst>
              </p:cNvPr>
              <p:cNvSpPr txBox="1">
                <a:spLocks noRot="1" noChangeAspect="1" noMove="1" noResize="1" noEditPoints="1" noAdjustHandles="1" noChangeArrowheads="1" noChangeShapeType="1" noTextEdit="1"/>
              </p:cNvSpPr>
              <p:nvPr/>
            </p:nvSpPr>
            <p:spPr>
              <a:xfrm>
                <a:off x="270447" y="1953812"/>
                <a:ext cx="4701094" cy="1018412"/>
              </a:xfrm>
              <a:prstGeom prst="rect">
                <a:avLst/>
              </a:prstGeom>
              <a:blipFill>
                <a:blip r:embed="rId6"/>
                <a:stretch>
                  <a:fillRect l="-2426" t="-7407"/>
                </a:stretch>
              </a:blipFill>
            </p:spPr>
            <p:txBody>
              <a:bodyPr/>
              <a:lstStyle/>
              <a:p>
                <a:r>
                  <a:rPr lang="en-ES">
                    <a:noFill/>
                  </a:rPr>
                  <a:t> </a:t>
                </a:r>
              </a:p>
            </p:txBody>
          </p:sp>
        </mc:Fallback>
      </mc:AlternateContent>
    </p:spTree>
    <p:extLst>
      <p:ext uri="{BB962C8B-B14F-4D97-AF65-F5344CB8AC3E}">
        <p14:creationId xmlns:p14="http://schemas.microsoft.com/office/powerpoint/2010/main" val="3929113148"/>
      </p:ext>
    </p:extLst>
  </p:cSld>
  <p:clrMapOvr>
    <a:masterClrMapping/>
  </p:clrMapOvr>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1474</TotalTime>
  <Words>4936</Words>
  <Application>Microsoft Macintosh PowerPoint</Application>
  <PresentationFormat>On-screen Show (4:3)</PresentationFormat>
  <Paragraphs>454</Paragraphs>
  <Slides>27</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Cambria Math</vt:lpstr>
      <vt:lpstr>CMMI10</vt:lpstr>
      <vt:lpstr>CMMI6</vt:lpstr>
      <vt:lpstr>CMMI9</vt:lpstr>
      <vt:lpstr>CMR9</vt:lpstr>
      <vt:lpstr>CMSY9</vt:lpstr>
      <vt:lpstr>NimbusRomNo9L</vt:lpstr>
      <vt:lpstr>Imperial College London Theme</vt:lpstr>
      <vt:lpstr>Sparrow Time Series Data Analysis</vt:lpstr>
      <vt:lpstr>Contents page</vt:lpstr>
      <vt:lpstr>Introduction</vt:lpstr>
      <vt:lpstr>Data Overview</vt:lpstr>
      <vt:lpstr> The making of a network</vt:lpstr>
      <vt:lpstr>PowerPoint Presentation</vt:lpstr>
      <vt:lpstr>Looking for α and β</vt:lpstr>
      <vt:lpstr>Correlations</vt:lpstr>
      <vt:lpstr>Power laws</vt:lpstr>
      <vt:lpstr>Sparisifcation methods</vt:lpstr>
      <vt:lpstr>Network shape</vt:lpstr>
      <vt:lpstr>Jaccard similarity (J)</vt:lpstr>
      <vt:lpstr>Weekly repeatability</vt:lpstr>
      <vt:lpstr>Flock size: Community detection</vt:lpstr>
      <vt:lpstr>Simulated Networks</vt:lpstr>
      <vt:lpstr>Dominance</vt:lpstr>
      <vt:lpstr>Conclusions</vt:lpstr>
      <vt:lpstr>Aknowledgements </vt:lpstr>
      <vt:lpstr>References</vt:lpstr>
      <vt:lpstr>PowerPoint Presentation</vt:lpstr>
      <vt:lpstr> The making of a network</vt:lpstr>
      <vt:lpstr>PowerPoint Presentation</vt:lpstr>
      <vt:lpstr>Equations</vt:lpstr>
      <vt:lpstr>Variation in centrality correlations </vt:lpstr>
      <vt:lpstr>Distribution of Nσ above expected</vt:lpstr>
      <vt:lpstr>P-values</vt:lpstr>
      <vt:lpstr>Correlations</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sara capdevila</cp:lastModifiedBy>
  <cp:revision>28</cp:revision>
  <dcterms:created xsi:type="dcterms:W3CDTF">2017-02-16T14:49:58Z</dcterms:created>
  <dcterms:modified xsi:type="dcterms:W3CDTF">2022-05-06T14:35:35Z</dcterms:modified>
</cp:coreProperties>
</file>